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0000"/>
    <a:srgbClr val="0033CC"/>
    <a:srgbClr val="800080"/>
    <a:srgbClr val="CD9B69"/>
    <a:srgbClr val="996633"/>
    <a:srgbClr val="FFCC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C474-F700-4895-8727-E4362227BC1C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FB8D-C408-4F7C-B724-188AA8B5C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“hot” 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“warm” 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“cool” 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“pale” 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“cold” </a:t>
            </a:r>
            <a:r>
              <a:rPr lang="en-US" smtClean="0"/>
              <a:t>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“bright” 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“light” 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“Dark” color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FB8D-C408-4F7C-B724-188AA8B5CE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9C5A-0E09-4432-92FB-3D8CFB769EC3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516A-5E28-4038-A1CC-C9E8AD7D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Owner\Local%20Settings\Temporary%20Internet%20Files\Content.IE5\Q35CIBCL\MS910219105%5b2%5d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johnsonfami\Music\Amazon%20MP3\Justo%20Lamas\Justo%20En%20Vivo\04%20-%20De%20Colores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1816846.html" TargetMode="External"/><Relationship Id="rId2" Type="http://schemas.openxmlformats.org/officeDocument/2006/relationships/hyperlink" Target="http://justolamasgroup.com/karaoke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quizlet.com/2719586/spanish-color-words-flash-car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762000"/>
            <a:ext cx="7543800" cy="2286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6934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Los</a:t>
            </a:r>
            <a:r>
              <a:rPr lang="en-US" sz="7200" b="1" cap="none" spc="0" dirty="0" smtClean="0">
                <a:ln w="3810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7200" b="1" cap="none" spc="0" dirty="0" err="1" smtClean="0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Colores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johnsonfami\AppData\Local\Microsoft\Windows\Temporary Internet Files\Low\Content.IE5\76DE8ANP\MC9004417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2743200" cy="2743200"/>
          </a:xfrm>
          <a:prstGeom prst="rect">
            <a:avLst/>
          </a:prstGeom>
          <a:solidFill>
            <a:srgbClr val="0000CC"/>
          </a:solidFill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0" y="3733800"/>
            <a:ext cx="3810000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¡En </a:t>
            </a:r>
            <a:r>
              <a:rPr lang="en-US" sz="5400" dirty="0" err="1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español</a:t>
            </a:r>
            <a:r>
              <a:rPr lang="en-US" sz="5400" dirty="0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en-US" sz="5400" dirty="0">
              <a:solidFill>
                <a:srgbClr val="8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MS910219105[2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A603AB">
                  <a:alpha val="5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¡</a:t>
            </a:r>
            <a:r>
              <a:rPr lang="en-US" sz="6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Practica</a:t>
            </a:r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68579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Cuántos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colores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ves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04 - De Colores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67600" y="762000"/>
            <a:ext cx="304800" cy="304800"/>
          </a:xfrm>
          <a:prstGeom prst="rect">
            <a:avLst/>
          </a:prstGeom>
        </p:spPr>
      </p:pic>
      <p:pic>
        <p:nvPicPr>
          <p:cNvPr id="6" name="Picture 5" descr="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2362200"/>
            <a:ext cx="4145280" cy="310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39206">
            <a:off x="370475" y="2923530"/>
            <a:ext cx="1539548" cy="769441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azul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195947">
            <a:off x="6867308" y="4580128"/>
            <a:ext cx="1524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rojo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562600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amarillo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648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negro</a:t>
            </a:r>
            <a:endParaRPr lang="en-US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971800"/>
            <a:ext cx="1981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blanco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7630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Music by Justo Lamas - "De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 -  justolamasgroup.com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1600200"/>
            <a:ext cx="3886200" cy="4495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¡</a:t>
            </a:r>
            <a:r>
              <a:rPr lang="en-US" sz="6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Más</a:t>
            </a:r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556" y="3074788"/>
            <a:ext cx="2581044" cy="29600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724400" y="1600200"/>
            <a:ext cx="3886200" cy="4495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1676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erdana" pitchFamily="34" charset="0"/>
              </a:rPr>
              <a:t>¿</a:t>
            </a:r>
            <a:r>
              <a:rPr lang="en-US" sz="3600" dirty="0" smtClean="0">
                <a:latin typeface="Verdana" pitchFamily="34" charset="0"/>
              </a:rPr>
              <a:t>De </a:t>
            </a:r>
            <a:r>
              <a:rPr lang="en-US" sz="3600" dirty="0" err="1" smtClean="0">
                <a:latin typeface="Verdana" pitchFamily="34" charset="0"/>
              </a:rPr>
              <a:t>q</a:t>
            </a:r>
            <a:r>
              <a:rPr lang="en-US" sz="3600" dirty="0" err="1" smtClean="0">
                <a:latin typeface="Verdana" pitchFamily="34" charset="0"/>
              </a:rPr>
              <a:t>ué</a:t>
            </a:r>
            <a:r>
              <a:rPr lang="en-US" sz="3600" dirty="0" smtClean="0">
                <a:latin typeface="Verdana" pitchFamily="34" charset="0"/>
              </a:rPr>
              <a:t> </a:t>
            </a:r>
            <a:r>
              <a:rPr lang="en-US" sz="3600" dirty="0" smtClean="0">
                <a:latin typeface="Verdana" pitchFamily="34" charset="0"/>
              </a:rPr>
              <a:t>color </a:t>
            </a:r>
            <a:r>
              <a:rPr lang="en-US" sz="3600" dirty="0" err="1" smtClean="0">
                <a:latin typeface="Verdana" pitchFamily="34" charset="0"/>
              </a:rPr>
              <a:t>es</a:t>
            </a:r>
            <a:r>
              <a:rPr lang="en-US" sz="3600" dirty="0" smtClean="0">
                <a:latin typeface="Verdana" pitchFamily="34" charset="0"/>
              </a:rPr>
              <a:t> el </a:t>
            </a:r>
            <a:r>
              <a:rPr lang="en-US" sz="3600" dirty="0" err="1" smtClean="0">
                <a:latin typeface="Verdana" pitchFamily="34" charset="0"/>
              </a:rPr>
              <a:t>perro</a:t>
            </a:r>
            <a:r>
              <a:rPr lang="en-US" sz="3600" dirty="0" smtClean="0">
                <a:latin typeface="Verdana" pitchFamily="34" charset="0"/>
              </a:rPr>
              <a:t>?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3540591" cy="235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9600" y="17526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erdana" pitchFamily="34" charset="0"/>
              </a:rPr>
              <a:t>¿</a:t>
            </a:r>
            <a:r>
              <a:rPr lang="en-US" sz="3600" dirty="0" smtClean="0">
                <a:latin typeface="Verdana" pitchFamily="34" charset="0"/>
              </a:rPr>
              <a:t>De </a:t>
            </a:r>
            <a:r>
              <a:rPr lang="en-US" sz="3600" dirty="0" err="1" smtClean="0">
                <a:latin typeface="Verdana" pitchFamily="34" charset="0"/>
              </a:rPr>
              <a:t>q</a:t>
            </a:r>
            <a:r>
              <a:rPr lang="en-US" sz="3600" dirty="0" err="1" smtClean="0">
                <a:latin typeface="Verdana" pitchFamily="34" charset="0"/>
              </a:rPr>
              <a:t>ué</a:t>
            </a:r>
            <a:r>
              <a:rPr lang="en-US" sz="3600" dirty="0" smtClean="0">
                <a:latin typeface="Verdana" pitchFamily="34" charset="0"/>
              </a:rPr>
              <a:t> </a:t>
            </a:r>
            <a:r>
              <a:rPr lang="en-US" sz="3600" dirty="0" smtClean="0">
                <a:latin typeface="Verdana" pitchFamily="34" charset="0"/>
              </a:rPr>
              <a:t>color </a:t>
            </a:r>
            <a:r>
              <a:rPr lang="en-US" sz="3600" dirty="0" err="1" smtClean="0">
                <a:latin typeface="Verdana" pitchFamily="34" charset="0"/>
              </a:rPr>
              <a:t>es</a:t>
            </a:r>
            <a:r>
              <a:rPr lang="en-US" sz="3600" dirty="0" smtClean="0">
                <a:latin typeface="Verdana" pitchFamily="34" charset="0"/>
              </a:rPr>
              <a:t> el </a:t>
            </a:r>
            <a:r>
              <a:rPr lang="en-US" sz="3600" dirty="0" err="1" smtClean="0">
                <a:latin typeface="Verdana" pitchFamily="34" charset="0"/>
              </a:rPr>
              <a:t>pájaro</a:t>
            </a:r>
            <a:r>
              <a:rPr lang="en-US" sz="3600" dirty="0" smtClean="0">
                <a:latin typeface="Verdana" pitchFamily="34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03AB">
                  <a:alpha val="5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¡Y </a:t>
            </a:r>
            <a:r>
              <a:rPr lang="en-US" sz="6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más</a:t>
            </a:r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practica</a:t>
            </a:r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86200" cy="2514600"/>
          </a:xfr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Canta</a:t>
            </a:r>
            <a:r>
              <a:rPr lang="en-US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Justo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</a:t>
            </a:r>
            <a:r>
              <a:rPr lang="en-US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here</a:t>
            </a:r>
            <a:r>
              <a:rPr lang="en-US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sing “De </a:t>
            </a:r>
            <a:r>
              <a:rPr lang="en-US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colores</a:t>
            </a:r>
            <a:r>
              <a:rPr lang="en-US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with Justo Lamas</a:t>
            </a:r>
            <a:endParaRPr lang="en-US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2514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Juega</a:t>
            </a:r>
            <a:r>
              <a:rPr lang="en-US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los </a:t>
            </a:r>
            <a:r>
              <a:rPr lang="en-US" b="1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colores</a:t>
            </a:r>
            <a:endParaRPr lang="en-US" b="1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Click here</a:t>
            </a:r>
            <a:r>
              <a:rPr lang="en-US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play color games at Quia.com</a:t>
            </a:r>
            <a:endParaRPr lang="en-US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8229600" cy="14711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</a:t>
            </a:r>
            <a:r>
              <a:rPr lang="en-US" sz="28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juegos</a:t>
            </a:r>
            <a:r>
              <a:rPr lang="en-US" sz="28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los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colores</a:t>
            </a:r>
            <a:endParaRPr lang="en-US" sz="2800" b="1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Click here</a:t>
            </a:r>
            <a:r>
              <a:rPr lang="en-US" sz="28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play color games at Quizlet.com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Music by Justo Lamas - "De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Colores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 - justolamasgroup.com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Colors are adjectives…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sz="6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7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rojo</a:t>
            </a:r>
            <a:endParaRPr lang="en-US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</a:t>
            </a:r>
            <a:endParaRPr lang="en-US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38600" y="1600200"/>
            <a:ext cx="45124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33F"/>
          </a:solidFill>
          <a:ln w="101600"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…which means they describe nouns or pronouns.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495800" cy="1981200"/>
          </a:xfrm>
          <a:ln w="7620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en-US" sz="5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5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naranjado</a:t>
            </a:r>
            <a:endParaRPr lang="en-US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orange</a:t>
            </a:r>
            <a:endParaRPr lang="en-U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6002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4114800"/>
            <a:ext cx="4495800" cy="1920526"/>
          </a:xfrm>
          <a:prstGeom prst="rect">
            <a:avLst/>
          </a:prstGeom>
          <a:noFill/>
          <a:ln w="76200">
            <a:solidFill>
              <a:srgbClr val="FFF33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5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amarillo</a:t>
            </a:r>
            <a:endParaRPr lang="en-U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5400" dirty="0">
                <a:latin typeface="Verdana" pitchFamily="34" charset="0"/>
                <a:ea typeface="Verdana" pitchFamily="34" charset="0"/>
                <a:cs typeface="Verdana" pitchFamily="34" charset="0"/>
              </a:rPr>
              <a:t>yellow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FEA54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Spanish, adjectives agree with nouns in number (singular/plural)…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76200">
            <a:solidFill>
              <a:srgbClr val="00CC00"/>
            </a:solidFill>
          </a:ln>
        </p:spPr>
        <p:txBody>
          <a:bodyPr>
            <a:normAutofit/>
          </a:bodyPr>
          <a:lstStyle/>
          <a:p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n-US" sz="6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erde</a:t>
            </a:r>
            <a:endParaRPr lang="en-US" sz="6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green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845" y="1600200"/>
            <a:ext cx="32993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609600" y="4069879"/>
            <a:ext cx="4607521" cy="1681852"/>
            <a:chOff x="609600" y="4069879"/>
            <a:chExt cx="4607521" cy="1681852"/>
          </a:xfrm>
        </p:grpSpPr>
        <p:sp>
          <p:nvSpPr>
            <p:cNvPr id="6" name="Right Arrow 5"/>
            <p:cNvSpPr/>
            <p:nvPr/>
          </p:nvSpPr>
          <p:spPr>
            <a:xfrm rot="20085520">
              <a:off x="2473921" y="4069879"/>
              <a:ext cx="2743200" cy="423430"/>
            </a:xfrm>
            <a:prstGeom prst="rightArrow">
              <a:avLst>
                <a:gd name="adj1" fmla="val 50000"/>
                <a:gd name="adj2" fmla="val 47581"/>
              </a:avLst>
            </a:prstGeom>
            <a:solidFill>
              <a:srgbClr val="80D9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5105400"/>
              <a:ext cx="3657600" cy="646331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en-US" sz="3600" dirty="0" err="1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rbole</a:t>
              </a:r>
              <a:r>
                <a:rPr lang="en-US" sz="3600" b="1" dirty="0" err="1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</a:t>
              </a:r>
              <a:r>
                <a:rPr lang="en-US" sz="36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verde</a:t>
              </a:r>
              <a:r>
                <a:rPr lang="en-US" sz="3600" b="1" dirty="0" err="1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</a:t>
              </a:r>
              <a:endPara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…and in gender (masculine or feminine).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2057399"/>
          </a:xfrm>
          <a:ln w="76200">
            <a:solidFill>
              <a:srgbClr val="FFCCCC"/>
            </a:solidFill>
          </a:ln>
        </p:spPr>
        <p:txBody>
          <a:bodyPr>
            <a:noAutofit/>
          </a:bodyPr>
          <a:lstStyle/>
          <a:p>
            <a:r>
              <a:rPr lang="en-US" sz="5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5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osado</a:t>
            </a:r>
            <a:endParaRPr lang="en-US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pink</a:t>
            </a:r>
            <a:endParaRPr lang="en-U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886200"/>
            <a:ext cx="4343400" cy="1920526"/>
          </a:xfrm>
          <a:prstGeom prst="rect">
            <a:avLst/>
          </a:prstGeom>
          <a:noFill/>
          <a:ln w="76200"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5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blanco</a:t>
            </a:r>
            <a:endParaRPr lang="en-U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5400" dirty="0">
                <a:latin typeface="Verdana" pitchFamily="34" charset="0"/>
                <a:ea typeface="Verdana" pitchFamily="34" charset="0"/>
                <a:cs typeface="Verdana" pitchFamily="34" charset="0"/>
              </a:rPr>
              <a:t>white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2003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81000" y="5013947"/>
            <a:ext cx="7315200" cy="1575984"/>
            <a:chOff x="381000" y="5013947"/>
            <a:chExt cx="7315200" cy="1575984"/>
          </a:xfrm>
        </p:grpSpPr>
        <p:sp>
          <p:nvSpPr>
            <p:cNvPr id="11" name="TextBox 10"/>
            <p:cNvSpPr txBox="1"/>
            <p:nvPr/>
          </p:nvSpPr>
          <p:spPr>
            <a:xfrm>
              <a:off x="381000" y="5943600"/>
              <a:ext cx="7315200" cy="646331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u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na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ventan</a:t>
              </a:r>
              <a:r>
                <a:rPr lang="en-US" sz="3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rosad</a:t>
              </a:r>
              <a:r>
                <a:rPr lang="en-US" sz="3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y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blanc</a:t>
              </a:r>
              <a:r>
                <a:rPr lang="en-US" sz="3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endPara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3046165">
              <a:off x="1840999" y="5356847"/>
              <a:ext cx="990600" cy="3048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Adjectives ending in consonants or vowels other than “o” usually have 2 forms – singular and plural.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6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zul</a:t>
            </a:r>
            <a:endParaRPr lang="en-US" sz="6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blue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4038600" cy="269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219200" y="5715000"/>
            <a:ext cx="7391400" cy="707886"/>
            <a:chOff x="1219200" y="5715000"/>
            <a:chExt cx="7391400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5715000"/>
              <a:ext cx="7391400" cy="707886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azul</a:t>
              </a:r>
              <a:r>
                <a:rPr lang="en-US" sz="4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     </a:t>
              </a:r>
              <a:r>
                <a:rPr lang="en-US" sz="4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azules</a:t>
              </a:r>
              <a:endParaRPr lang="en-US" sz="4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895600" y="6019800"/>
              <a:ext cx="1981200" cy="228600"/>
            </a:xfrm>
            <a:prstGeom prst="rightArrow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rgbClr val="80008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Adjectives ending in “o” usually have 4 forms in order to match in number </a:t>
            </a:r>
            <a:r>
              <a:rPr lang="en-US" sz="3600" u="sng" dirty="0" smtClean="0">
                <a:solidFill>
                  <a:schemeClr val="bg1"/>
                </a:solidFill>
              </a:rPr>
              <a:t>and</a:t>
            </a:r>
            <a:r>
              <a:rPr lang="en-US" sz="3600" dirty="0" smtClean="0">
                <a:solidFill>
                  <a:schemeClr val="bg1"/>
                </a:solidFill>
              </a:rPr>
              <a:t> gender.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038600" cy="4114799"/>
          </a:xfrm>
          <a:ln w="76200">
            <a:solidFill>
              <a:srgbClr val="80008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morado</a:t>
            </a:r>
            <a:endParaRPr lang="en-US" sz="6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purple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066800" y="5105400"/>
            <a:ext cx="7162800" cy="1200329"/>
            <a:chOff x="1066800" y="5105400"/>
            <a:chExt cx="71628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5105400"/>
              <a:ext cx="7162800" cy="1200329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morado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morada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 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morados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moradas</a:t>
              </a:r>
              <a:endParaRPr lang="en-US" sz="3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76600" y="5410200"/>
              <a:ext cx="1219200" cy="228600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429000" y="5867400"/>
              <a:ext cx="1219200" cy="228600"/>
            </a:xfrm>
            <a:prstGeom prst="rightArrow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Remember that in Spanish, adjectives come after the noun.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  <a:ln w="7620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gris</a:t>
            </a:r>
            <a:endParaRPr lang="en-US" sz="6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gray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4669958"/>
            <a:ext cx="5130680" cy="1462773"/>
            <a:chOff x="381000" y="4669958"/>
            <a:chExt cx="5130680" cy="1462773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486400"/>
              <a:ext cx="5029200" cy="64633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01600">
                <a:schemeClr val="bg1">
                  <a:lumMod val="75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unos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edificios</a:t>
              </a:r>
              <a:r>
                <a:rPr lang="en-U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3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grises</a:t>
              </a:r>
              <a:endParaRPr lang="en-US" sz="3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9937269">
              <a:off x="3987680" y="4669958"/>
              <a:ext cx="1524000" cy="4846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048000" cy="46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Use a form of the verb “ser” to tell what color something is.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343400" cy="1905000"/>
          </a:xfrm>
          <a:ln w="76200">
            <a:solidFill>
              <a:srgbClr val="996633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marrón</a:t>
            </a:r>
            <a:endParaRPr lang="en-US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brown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810000"/>
            <a:ext cx="4343400" cy="19205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negro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686800" cy="646331"/>
          </a:xfrm>
          <a:prstGeom prst="rect">
            <a:avLst/>
          </a:prstGeom>
          <a:solidFill>
            <a:srgbClr val="996633"/>
          </a:solidFill>
          <a:effectLst>
            <a:glow rad="101600">
              <a:srgbClr val="CD9B69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burro </a:t>
            </a:r>
            <a:r>
              <a:rPr 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marrón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negro, y </a:t>
            </a:r>
            <a:r>
              <a:rPr 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blanco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302</Words>
  <Application>Microsoft Office PowerPoint</Application>
  <PresentationFormat>On-screen Show (4:3)</PresentationFormat>
  <Paragraphs>75</Paragraphs>
  <Slides>12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Colors are adjectives…</vt:lpstr>
      <vt:lpstr>…which means they describe nouns or pronouns.</vt:lpstr>
      <vt:lpstr>In Spanish, adjectives agree with nouns in number (singular/plural)…</vt:lpstr>
      <vt:lpstr>…and in gender (masculine or feminine).</vt:lpstr>
      <vt:lpstr>Adjectives ending in consonants or vowels other than “o” usually have 2 forms – singular and plural.</vt:lpstr>
      <vt:lpstr>Adjectives ending in “o” usually have 4 forms in order to match in number and gender.</vt:lpstr>
      <vt:lpstr>Remember that in Spanish, adjectives come after the noun.</vt:lpstr>
      <vt:lpstr>Use a form of the verb “ser” to tell what color something is.</vt:lpstr>
      <vt:lpstr>¡Practica!</vt:lpstr>
      <vt:lpstr>¡Más practica!</vt:lpstr>
      <vt:lpstr>¡Y más practica!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johnsonfami</dc:creator>
  <cp:lastModifiedBy>Johnson, Beth</cp:lastModifiedBy>
  <cp:revision>127</cp:revision>
  <dcterms:created xsi:type="dcterms:W3CDTF">2011-06-17T19:36:39Z</dcterms:created>
  <dcterms:modified xsi:type="dcterms:W3CDTF">2011-10-13T13:19:48Z</dcterms:modified>
</cp:coreProperties>
</file>