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030"/>
    <a:srgbClr val="990099"/>
    <a:srgbClr val="EE4010"/>
    <a:srgbClr val="F0491C"/>
    <a:srgbClr val="F04930"/>
    <a:srgbClr val="E73D0F"/>
    <a:srgbClr val="7FE866"/>
    <a:srgbClr val="8AE28A"/>
    <a:srgbClr val="F2613A"/>
    <a:srgbClr val="90BF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6F2D-BA4A-4CCF-B58A-CA76B6A282CB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251D-E3A3-434C-A465-FED525B70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251D-E3A3-434C-A465-FED525B703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FAD1-D4AE-40A5-99A1-87FC3F90496C}" type="datetimeFigureOut">
              <a:rPr lang="en-US" smtClean="0"/>
              <a:pPr/>
              <a:t>6/21/2011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B676-1A00-464A-8D5B-28E089E38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ricstraining.com/game2845.htm" TargetMode="External"/><Relationship Id="rId2" Type="http://schemas.openxmlformats.org/officeDocument/2006/relationships/hyperlink" Target="http://justolamasgroup.com/karaoke.php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7772400" cy="1470025"/>
          </a:xfrm>
          <a:noFill/>
          <a:ln>
            <a:solidFill>
              <a:srgbClr val="990099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38100">
                  <a:solidFill>
                    <a:srgbClr val="0033CC"/>
                  </a:solidFill>
                </a:ln>
                <a:solidFill>
                  <a:srgbClr val="F9DC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600" b="1" spc="50" dirty="0" smtClean="0">
                <a:ln w="38100">
                  <a:solidFill>
                    <a:srgbClr val="0033CC"/>
                  </a:solidFill>
                </a:ln>
                <a:solidFill>
                  <a:srgbClr val="F9DC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8000" b="1" spc="50" dirty="0" smtClean="0">
                <a:ln w="3810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n-US" sz="8000" b="1" spc="50" dirty="0" smtClean="0">
                <a:ln w="57150">
                  <a:solidFill>
                    <a:schemeClr val="tx1"/>
                  </a:solidFill>
                </a:ln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Ser</a:t>
            </a:r>
            <a:r>
              <a:rPr lang="en-US" sz="8000" b="1" spc="5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spc="50" dirty="0" smtClean="0">
                <a:ln w="5715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8000" b="1" spc="5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b="1" spc="50" dirty="0" smtClean="0">
                <a:ln w="57150">
                  <a:solidFill>
                    <a:schemeClr val="tx1"/>
                  </a:solidFill>
                </a:ln>
                <a:solidFill>
                  <a:srgbClr val="52E0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8000" b="1" spc="50" dirty="0">
                <a:ln w="5715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r>
              <a:rPr lang="en-US" sz="6600" b="1" spc="50" dirty="0" smtClean="0">
                <a:ln w="5715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600" b="1" spc="50" dirty="0" smtClean="0">
                <a:ln w="5715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6600" b="1" spc="50" dirty="0">
              <a:ln w="57150">
                <a:solidFill>
                  <a:schemeClr val="tx1"/>
                </a:solidFill>
              </a:ln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400800" cy="2362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To be or To be?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¡Esa es la </a:t>
            </a:r>
            <a:r>
              <a:rPr lang="en-US" sz="4400" dirty="0" err="1" smtClean="0">
                <a:solidFill>
                  <a:schemeClr val="tx1"/>
                </a:solidFill>
              </a:rPr>
              <a:t>pregunta</a:t>
            </a:r>
            <a:r>
              <a:rPr lang="en-US" sz="4400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#1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90099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Practica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489364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1.________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ocho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mañana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Yo________de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Chile.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 El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cuaderno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negro _____de Marcos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clases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difíciles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Nosotros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graciosos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Pablo __________ mi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tío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película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a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ocho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13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4038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somos</a:t>
            </a: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724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533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¡</a:t>
            </a:r>
            <a:r>
              <a:rPr lang="en-US" dirty="0" err="1" smtClean="0"/>
              <a:t>P</a:t>
            </a:r>
            <a:r>
              <a:rPr lang="en-US" dirty="0" err="1" smtClean="0"/>
              <a:t>ráctica</a:t>
            </a:r>
            <a:r>
              <a:rPr lang="en-US" dirty="0" smtClean="0"/>
              <a:t> </a:t>
            </a:r>
            <a:r>
              <a:rPr lang="en-US" dirty="0" err="1" smtClean="0"/>
              <a:t>divertida</a:t>
            </a:r>
            <a:r>
              <a:rPr lang="en-US" dirty="0" smtClean="0"/>
              <a:t> con “ser”!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4114800" cy="22467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Canta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Justo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here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sing the song “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Eres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Tú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with Justo Lamas at justolamasgroup.com</a:t>
            </a:r>
            <a:endParaRPr lang="en-US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219200"/>
            <a:ext cx="3886200" cy="397031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Practica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28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Canción</a:t>
            </a:r>
            <a:endParaRPr lang="en-US" sz="2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here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see a video of the original song and how well you know the lyrics to “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Eres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Tú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by playing a game at lyricstraining.com.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19800"/>
            <a:ext cx="8458200" cy="54927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Credit for the mnemonic device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used in this presentation to Jason Noble at http://senornoble.blogspot.com/2010/02/ser-vs-estar-teaching-idea.html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3124200"/>
            <a:ext cx="6019800" cy="3200400"/>
          </a:xfrm>
          <a:prstGeom prst="rect">
            <a:avLst/>
          </a:prstGeom>
          <a:solidFill>
            <a:srgbClr val="7FE8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6019800" cy="5410200"/>
          </a:xfrm>
          <a:ln w="76200"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English, the “to be” verb is used to describe people and things in a variety of ways: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Adriana is nice.</a:t>
            </a:r>
          </a:p>
          <a:p>
            <a:pPr lvl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school is small.</a:t>
            </a:r>
          </a:p>
          <a:p>
            <a:pPr lvl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am tired.</a:t>
            </a:r>
          </a:p>
          <a:p>
            <a:pPr lvl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books are on the table.</a:t>
            </a:r>
          </a:p>
          <a:p>
            <a:endParaRPr lang="en-US" dirty="0" smtClean="0"/>
          </a:p>
          <a:p>
            <a:pPr lvl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334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990099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456" y="2286000"/>
            <a:ext cx="3526144" cy="19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0668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Spanish, however, there are two ways to say “to be”: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819400"/>
            <a:ext cx="1752600" cy="1015663"/>
          </a:xfrm>
          <a:prstGeom prst="rect">
            <a:avLst/>
          </a:prstGeom>
          <a:noFill/>
          <a:ln w="57150">
            <a:solidFill>
              <a:srgbClr val="52E03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819400"/>
            <a:ext cx="2286000" cy="1015663"/>
          </a:xfrm>
          <a:prstGeom prst="rect">
            <a:avLst/>
          </a:prstGeom>
          <a:noFill/>
          <a:ln w="57150">
            <a:solidFill>
              <a:srgbClr val="52E03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2982249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62400" y="41148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they are used in different situations.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562600"/>
            <a:ext cx="8229600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this first presentation, we will study “ser” and it’s uses.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rgbClr val="52E03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First, the forms of the verb ser: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838200"/>
          <a:ext cx="8305800" cy="5760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52900"/>
                <a:gridCol w="4152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Inglés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Español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am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 (familiar) are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tú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eres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 is</a:t>
                      </a:r>
                    </a:p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She is</a:t>
                      </a:r>
                    </a:p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 (formal) are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él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</a:t>
                      </a:r>
                      <a:endParaRPr lang="en-US" sz="2800" b="1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ella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</a:t>
                      </a:r>
                      <a:endParaRPr lang="en-US" sz="2800" b="1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usted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 are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nosotros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somos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</a:t>
                      </a:r>
                      <a:r>
                        <a:rPr lang="en-US" sz="2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(plural, familiar) </a:t>
                      </a:r>
                      <a:r>
                        <a:rPr lang="en-US" sz="2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are – used in Spain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vosotros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sois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They are</a:t>
                      </a:r>
                    </a:p>
                    <a:p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</a:t>
                      </a:r>
                      <a:r>
                        <a:rPr lang="en-US" sz="2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en-US" sz="2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plural, </a:t>
                      </a:r>
                      <a:r>
                        <a:rPr lang="en-US" sz="2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formal) are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ellos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son</a:t>
                      </a:r>
                    </a:p>
                    <a:p>
                      <a:r>
                        <a:rPr lang="en-US" sz="2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ustedes</a:t>
                      </a:r>
                      <a:r>
                        <a:rPr lang="en-US" sz="2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son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229600" cy="1569660"/>
          </a:xfrm>
          <a:prstGeom prst="rect">
            <a:avLst/>
          </a:prstGeom>
          <a:ln w="38100">
            <a:solidFill>
              <a:srgbClr val="990099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remember when to use “ser” and when to use “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use the following mnemonic device: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3124200"/>
            <a:ext cx="8458200" cy="3149263"/>
            <a:chOff x="381000" y="3124200"/>
            <a:chExt cx="8458200" cy="3149263"/>
          </a:xfrm>
        </p:grpSpPr>
        <p:sp>
          <p:nvSpPr>
            <p:cNvPr id="5" name="Rectangle 4"/>
            <p:cNvSpPr/>
            <p:nvPr/>
          </p:nvSpPr>
          <p:spPr>
            <a:xfrm>
              <a:off x="381000" y="3124200"/>
              <a:ext cx="35177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>
                  <a:ln>
                    <a:solidFill>
                      <a:schemeClr val="tx1"/>
                    </a:solidFill>
                  </a:ln>
                  <a:solidFill>
                    <a:srgbClr val="52E03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DOCTOR</a:t>
              </a:r>
              <a:endParaRPr lang="en-US" sz="6000" dirty="0">
                <a:ln>
                  <a:solidFill>
                    <a:schemeClr val="tx1"/>
                  </a:solidFill>
                </a:ln>
                <a:solidFill>
                  <a:srgbClr val="52E03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4191000"/>
              <a:ext cx="168507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>
                  <a:ln>
                    <a:solidFill>
                      <a:schemeClr val="tx1"/>
                    </a:solidFill>
                  </a:ln>
                  <a:solidFill>
                    <a:srgbClr val="52E03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5257800"/>
              <a:ext cx="26052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>
                  <a:ln>
                    <a:solidFill>
                      <a:schemeClr val="tx1"/>
                    </a:solidFill>
                  </a:ln>
                  <a:solidFill>
                    <a:srgbClr val="52E03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HELPP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33528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ser</a:t>
              </a:r>
              <a:endParaRPr lang="en-US" sz="5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502920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estar</a:t>
              </a:r>
              <a:endParaRPr lang="en-US" sz="5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3886200" y="3733800"/>
              <a:ext cx="2971800" cy="228600"/>
            </a:xfrm>
            <a:prstGeom prst="leftArrow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21105726">
              <a:off x="3347961" y="4299627"/>
              <a:ext cx="3657600" cy="195853"/>
            </a:xfrm>
            <a:prstGeom prst="leftArrow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3276600" y="5562600"/>
              <a:ext cx="3200400" cy="228600"/>
            </a:xfrm>
            <a:prstGeom prst="lef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rgbClr val="52E03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used to talk about:</a:t>
            </a:r>
          </a:p>
          <a:p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escription</a:t>
            </a:r>
          </a:p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rigin</a:t>
            </a:r>
          </a:p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haracter</a:t>
            </a:r>
          </a:p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ime </a:t>
            </a:r>
          </a:p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ccupation</a:t>
            </a:r>
          </a:p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elationship</a:t>
            </a:r>
          </a:p>
          <a:p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nts 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16014"/>
            <a:ext cx="2209800" cy="30883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990099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7696200" cy="20621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escription (of people or things)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abuelo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alto.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Nuestra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escuela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pequeña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7696200" cy="1569660"/>
          </a:xfrm>
          <a:prstGeom prst="rect">
            <a:avLst/>
          </a:prstGeom>
          <a:noFill/>
          <a:ln w="38100">
            <a:solidFill>
              <a:srgbClr val="52E03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rigin (such as nationality)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Nuestros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tíos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son de Guatemala.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Justo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argentino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7620000" cy="1569660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haracter (personality)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Adriana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simpática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profesores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inteligentes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229600" cy="1569660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ime (hour, day, week, etc.)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nueve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veinte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lunes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229600" cy="1569660"/>
          </a:xfrm>
          <a:prstGeom prst="rect">
            <a:avLst/>
          </a:prstGeom>
          <a:noFill/>
          <a:ln w="38100">
            <a:solidFill>
              <a:srgbClr val="52E03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ccupation (also identification)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Sra. Johnson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profesora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soy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estudiante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8229600" cy="20621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elationship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(also possession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amigos.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 prima.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¿Es mi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libro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tu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libro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52E03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  <a:ln w="38100">
            <a:solidFill>
              <a:srgbClr val="52E03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 (location, time, date)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baile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gimnasio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concierto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24600" y="2971800"/>
            <a:ext cx="2438400" cy="3518595"/>
            <a:chOff x="6324600" y="2971800"/>
            <a:chExt cx="2438400" cy="3518595"/>
          </a:xfrm>
        </p:grpSpPr>
        <p:sp>
          <p:nvSpPr>
            <p:cNvPr id="5" name="TextBox 4"/>
            <p:cNvSpPr txBox="1"/>
            <p:nvPr/>
          </p:nvSpPr>
          <p:spPr>
            <a:xfrm>
              <a:off x="6324600" y="2971800"/>
              <a:ext cx="2438400" cy="18158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Click </a:t>
              </a:r>
              <a:r>
                <a:rPr lang="en-US" sz="28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hlinkClick r:id="rId2" action="ppaction://hlinksldjump"/>
                </a:rPr>
                <a:t>here</a:t>
              </a:r>
              <a:r>
                <a:rPr lang="en-US" sz="2800" dirty="0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to review the uses of ser again</a:t>
              </a:r>
              <a:endParaRPr lang="en-US" sz="280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24600" y="5105400"/>
              <a:ext cx="2438400" cy="1384995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Click </a:t>
              </a:r>
              <a:r>
                <a:rPr lang="en-US" sz="2800" dirty="0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hlinkClick r:id="rId3" action="ppaction://hlinksldjump"/>
                </a:rPr>
                <a:t>here</a:t>
              </a:r>
              <a:r>
                <a:rPr lang="en-US" sz="2800" dirty="0" smtClean="0">
                  <a:solidFill>
                    <a:sysClr val="windowText" lastClr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to practice using ser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3048000"/>
            <a:ext cx="5106087" cy="3398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470</Words>
  <Application>Microsoft Office PowerPoint</Application>
  <PresentationFormat>On-screen Show (4:3)</PresentationFormat>
  <Paragraphs>98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¿Ser o Estar? </vt:lpstr>
      <vt:lpstr>Slide 2</vt:lpstr>
      <vt:lpstr>Slide 3</vt:lpstr>
      <vt:lpstr>First, the forms of the verb ser:</vt:lpstr>
      <vt:lpstr>Slide 5</vt:lpstr>
      <vt:lpstr>Slide 6</vt:lpstr>
      <vt:lpstr>Slide 7</vt:lpstr>
      <vt:lpstr>Slide 8</vt:lpstr>
      <vt:lpstr>Slide 9</vt:lpstr>
      <vt:lpstr>Practica</vt:lpstr>
      <vt:lpstr>¡Práctica divertida con “ser”!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o Estar To be or To be?</dc:title>
  <dc:creator>johnsonfami</dc:creator>
  <cp:lastModifiedBy>johnsonfami</cp:lastModifiedBy>
  <cp:revision>133</cp:revision>
  <dcterms:created xsi:type="dcterms:W3CDTF">2011-06-21T01:51:59Z</dcterms:created>
  <dcterms:modified xsi:type="dcterms:W3CDTF">2011-06-21T23:53:54Z</dcterms:modified>
</cp:coreProperties>
</file>