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F6"/>
    <a:srgbClr val="B6F95D"/>
    <a:srgbClr val="2FC9FF"/>
    <a:srgbClr val="5D9E06"/>
    <a:srgbClr val="2FFFFA"/>
    <a:srgbClr val="D0FB97"/>
    <a:srgbClr val="A5FB97"/>
    <a:srgbClr val="00E3DE"/>
    <a:srgbClr val="97FBB6"/>
    <a:srgbClr val="4EF8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7B99-74C3-4D32-A1B3-87A31EDA783A}" type="datetimeFigureOut">
              <a:rPr lang="en-US" smtClean="0"/>
              <a:pPr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A3C5-DD34-41CB-9CF9-9BC843BB4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ightspeed.centralcityps.org/safevideos/Video.aspx?id=C0NtdD5NcN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justolamasgroup.com/karaoke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¿Ser o </a:t>
            </a:r>
            <a:r>
              <a:rPr lang="en-US" sz="6600" b="1" cap="all" dirty="0" err="1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66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66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be or to be?</a:t>
            </a:r>
          </a:p>
          <a:p>
            <a:r>
              <a:rPr lang="en-US" sz="36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¡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Esa</a:t>
            </a:r>
            <a:r>
              <a:rPr lang="en-US" sz="36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36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pregunta</a:t>
            </a:r>
            <a:r>
              <a:rPr lang="en-US" sz="36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r>
              <a:rPr lang="en-US" sz="360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#2</a:t>
            </a:r>
            <a:endParaRPr lang="en-US" sz="360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B6F95D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Practica</a:t>
            </a:r>
            <a:r>
              <a:rPr lang="en-US" dirty="0" smtClean="0"/>
              <a:t> con “</a:t>
            </a:r>
            <a:r>
              <a:rPr lang="en-US" dirty="0" err="1" smtClean="0"/>
              <a:t>estar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platos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___________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sucios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Elena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tiene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fiebre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___________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mál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Nosotros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___________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contentos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hoy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__________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estudiando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español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baños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cerca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gimnasio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0668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están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9050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6670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4290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estoy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1910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están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562600"/>
            <a:ext cx="98283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And now on to reviewing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ser and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together…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007BF6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¡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repasar</a:t>
            </a:r>
            <a:r>
              <a:rPr lang="en-US" dirty="0" smtClean="0"/>
              <a:t> los dos </a:t>
            </a:r>
            <a:r>
              <a:rPr lang="en-US" dirty="0" err="1" smtClean="0"/>
              <a:t>verbos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276600" cy="52117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escription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rigin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haracter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ime 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ccupation</a:t>
            </a: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elationship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nts </a:t>
            </a:r>
          </a:p>
          <a:p>
            <a:pPr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209800"/>
            <a:ext cx="3276600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ealth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hysical condition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resent Progressive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90800" y="4648200"/>
            <a:ext cx="2590800" cy="1323439"/>
            <a:chOff x="2590800" y="4648200"/>
            <a:chExt cx="2590800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3200400" y="4648200"/>
              <a:ext cx="1981200" cy="132343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n w="28575">
                    <a:solidFill>
                      <a:schemeClr val="tx1"/>
                    </a:solidFill>
                  </a:ln>
                  <a:solidFill>
                    <a:srgbClr val="B6F95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ser</a:t>
              </a:r>
              <a:endParaRPr lang="en-US" sz="8000" dirty="0">
                <a:ln w="28575">
                  <a:solidFill>
                    <a:schemeClr val="tx1"/>
                  </a:solidFill>
                </a:ln>
                <a:solidFill>
                  <a:srgbClr val="B6F95D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rot="10800000">
              <a:off x="2590800" y="4648200"/>
              <a:ext cx="609600" cy="661720"/>
            </a:xfrm>
            <a:prstGeom prst="straightConnector1">
              <a:avLst/>
            </a:prstGeom>
            <a:ln w="76200">
              <a:solidFill>
                <a:srgbClr val="B6F95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48400" y="838200"/>
            <a:ext cx="2895600" cy="2057400"/>
            <a:chOff x="6248400" y="838200"/>
            <a:chExt cx="2895600" cy="2057400"/>
          </a:xfrm>
        </p:grpSpPr>
        <p:sp>
          <p:nvSpPr>
            <p:cNvPr id="10" name="TextBox 9"/>
            <p:cNvSpPr txBox="1"/>
            <p:nvPr/>
          </p:nvSpPr>
          <p:spPr>
            <a:xfrm>
              <a:off x="6248400" y="838200"/>
              <a:ext cx="2895600" cy="120032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>
                  <a:ln w="28575">
                    <a:solidFill>
                      <a:schemeClr val="tx1"/>
                    </a:solidFill>
                  </a:ln>
                  <a:solidFill>
                    <a:srgbClr val="2FC9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estar</a:t>
              </a:r>
              <a:endParaRPr lang="en-US" sz="7200" dirty="0">
                <a:ln w="28575">
                  <a:solidFill>
                    <a:schemeClr val="tx1"/>
                  </a:solidFill>
                </a:ln>
                <a:solidFill>
                  <a:srgbClr val="2FC9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7124700" y="2324100"/>
              <a:ext cx="838200" cy="304800"/>
            </a:xfrm>
            <a:prstGeom prst="straightConnector1">
              <a:avLst/>
            </a:prstGeom>
            <a:ln w="76200">
              <a:solidFill>
                <a:srgbClr val="2FC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2FC9FF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162394" cy="47571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914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to review:  ser or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Justo Lamas _________ de Argentina.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Ahora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él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 en los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Estados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Unidos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981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505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</a:t>
            </a:r>
            <a:endParaRPr lang="en-U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5181600"/>
            <a:ext cx="5334000" cy="1285220"/>
            <a:chOff x="457200" y="5181600"/>
            <a:chExt cx="5334000" cy="1285220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5943600"/>
              <a:ext cx="472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BF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Buenos Aires, Argentina</a:t>
              </a:r>
              <a:endParaRPr lang="en-US" sz="2800" dirty="0">
                <a:solidFill>
                  <a:srgbClr val="007BF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419600" y="5181600"/>
              <a:ext cx="1371600" cy="762000"/>
            </a:xfrm>
            <a:prstGeom prst="straightConnector1">
              <a:avLst/>
            </a:prstGeom>
            <a:ln w="76200">
              <a:solidFill>
                <a:srgbClr val="007B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B6F95D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repaso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primos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cómicos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 padre ________ doctor.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ventanas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_________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abiertas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Nuestro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concierto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 en el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teatro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enferma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Nosotros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preocupados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Tú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baja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bonita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0668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5146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están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32004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estoy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724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estamos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4864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eres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007BF6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…y </a:t>
            </a:r>
            <a:r>
              <a:rPr lang="en-US" dirty="0" err="1" smtClean="0"/>
              <a:t>más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________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trabajando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Tú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_______ mi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hermana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Hoy ______ el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catorce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septiembre</a:t>
            </a: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4119563" cy="27415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10668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estoy</a:t>
            </a:r>
            <a:endParaRPr lang="en-US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eres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5908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endParaRPr lang="en-US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4400" y="4800600"/>
            <a:ext cx="3048000" cy="1258907"/>
            <a:chOff x="4724400" y="4800600"/>
            <a:chExt cx="3048000" cy="1258907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5105400"/>
              <a:ext cx="274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BF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Shoreline in Cuba</a:t>
              </a:r>
              <a:endParaRPr lang="en-US" sz="2800" dirty="0">
                <a:solidFill>
                  <a:srgbClr val="007BF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rot="16200000" flipV="1">
              <a:off x="5410200" y="4114800"/>
              <a:ext cx="304800" cy="1676400"/>
            </a:xfrm>
            <a:prstGeom prst="straightConnector1">
              <a:avLst/>
            </a:prstGeom>
            <a:ln w="76200">
              <a:solidFill>
                <a:srgbClr val="007B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2FC9FF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Practica</a:t>
            </a:r>
            <a:r>
              <a:rPr lang="en-US" dirty="0" smtClean="0"/>
              <a:t> con la </a:t>
            </a:r>
            <a:r>
              <a:rPr lang="en-US" dirty="0" err="1" smtClean="0"/>
              <a:t>música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733800" cy="4800600"/>
          </a:xfrm>
          <a:ln w="28575">
            <a:solidFill>
              <a:srgbClr val="007BF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Read these lyrics and listen to/watch the video by clicking on the link below.  </a:t>
            </a: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do you think they are trying to say by using both “ser” and “</a:t>
            </a:r>
            <a:r>
              <a:rPr lang="en-US" sz="3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”? </a:t>
            </a:r>
            <a:endParaRPr lang="en-US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066801"/>
            <a:ext cx="4495800" cy="4247317"/>
          </a:xfrm>
          <a:prstGeom prst="rect">
            <a:avLst/>
          </a:prstGeom>
          <a:solidFill>
            <a:srgbClr val="B6F95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quiero</a:t>
            </a: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ser</a:t>
            </a:r>
            <a:b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quiero</a:t>
            </a: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hablar</a:t>
            </a: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quiero</a:t>
            </a: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 </a:t>
            </a:r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tú</a:t>
            </a: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estás</a:t>
            </a:r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aquí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5410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Ser o </a:t>
            </a:r>
            <a:r>
              <a:rPr lang="en-US" sz="36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Estar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 by Jesse &amp; Joy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0600" y="6019800"/>
            <a:ext cx="3200400" cy="584775"/>
            <a:chOff x="990600" y="6019800"/>
            <a:chExt cx="3200400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60198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Click here </a:t>
              </a:r>
              <a:endParaRPr lang="en-US" sz="3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200400" y="6400800"/>
              <a:ext cx="990600" cy="124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007BF6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practica</a:t>
            </a:r>
            <a:r>
              <a:rPr lang="en-US" dirty="0" smtClean="0"/>
              <a:t> con </a:t>
            </a:r>
            <a:r>
              <a:rPr lang="en-US" dirty="0" err="1" smtClean="0"/>
              <a:t>musica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Follow the link above to the Justo Lamas karaoke page and watch/listen to  “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Siempre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Siempre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down all of the forms of “ser” or “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that are used in the lyrics.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down why you think each of those forms is used and be prepared to share your answers with the class.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990600"/>
            <a:ext cx="5105400" cy="523220"/>
          </a:xfrm>
          <a:prstGeom prst="rect">
            <a:avLst/>
          </a:prstGeom>
          <a:solidFill>
            <a:srgbClr val="B6F95D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Justo Lamas Karaoke page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rgbClr val="007BF6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486400" cy="2057399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Remember - in English, the “to be” verb is used to describe people and things in a variety of ways: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4953000" cy="3046988"/>
          </a:xfrm>
          <a:prstGeom prst="rect">
            <a:avLst/>
          </a:prstGeom>
          <a:solidFill>
            <a:srgbClr val="B6F95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My cousins are funny.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Reading is fun.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are in Spanish class.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restaurant is closed.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438400"/>
            <a:ext cx="2696653" cy="40402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6096000" y="990600"/>
            <a:ext cx="2743200" cy="1981201"/>
            <a:chOff x="6096000" y="990600"/>
            <a:chExt cx="2743200" cy="1981201"/>
          </a:xfrm>
        </p:grpSpPr>
        <p:sp>
          <p:nvSpPr>
            <p:cNvPr id="6" name="TextBox 5"/>
            <p:cNvSpPr txBox="1"/>
            <p:nvPr/>
          </p:nvSpPr>
          <p:spPr>
            <a:xfrm>
              <a:off x="6096000" y="990600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BF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Temple in Tikal National Park, Guatemala.</a:t>
              </a:r>
              <a:endParaRPr lang="en-US" sz="2400" dirty="0">
                <a:solidFill>
                  <a:srgbClr val="007BF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rot="5400000">
              <a:off x="7039064" y="2543265"/>
              <a:ext cx="780873" cy="76200"/>
            </a:xfrm>
            <a:prstGeom prst="straightConnector1">
              <a:avLst/>
            </a:prstGeom>
            <a:ln w="76200">
              <a:solidFill>
                <a:srgbClr val="007B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2FC9FF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1"/>
            <a:ext cx="8153400" cy="1447799"/>
          </a:xfrm>
        </p:spPr>
        <p:txBody>
          <a:bodyPr/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 Spanish, however, there are two ways to say “to be”: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209800"/>
            <a:ext cx="1524000" cy="1015663"/>
          </a:xfrm>
          <a:prstGeom prst="rect">
            <a:avLst/>
          </a:prstGeom>
          <a:ln w="76200">
            <a:solidFill>
              <a:srgbClr val="007BF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209800"/>
            <a:ext cx="2133600" cy="1015663"/>
          </a:xfrm>
          <a:prstGeom prst="rect">
            <a:avLst/>
          </a:prstGeom>
          <a:noFill/>
          <a:ln w="76200">
            <a:solidFill>
              <a:srgbClr val="007BF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endParaRPr lang="en-US" sz="6000" dirty="0">
              <a:solidFill>
                <a:schemeClr val="dk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4290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But, as we learned in the last presentation, they are used in different situations.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2667000" cy="3406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5715000"/>
            <a:ext cx="7924800" cy="954107"/>
          </a:xfrm>
          <a:prstGeom prst="rect">
            <a:avLst/>
          </a:prstGeom>
          <a:solidFill>
            <a:srgbClr val="B6F95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this presentation we will focus on the verb “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" y="2286000"/>
            <a:ext cx="2667000" cy="1295400"/>
            <a:chOff x="533400" y="2286000"/>
            <a:chExt cx="2667000" cy="1295400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2286000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Tree Frog from Costa Rica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2514600" y="2701499"/>
              <a:ext cx="685800" cy="87990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B6F95D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forms of the verb “</a:t>
            </a:r>
            <a:r>
              <a:rPr lang="en-US" dirty="0" err="1" smtClean="0"/>
              <a:t>estar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Inglés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Español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am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estoy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you (familiar)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are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tú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estás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 is</a:t>
                      </a:r>
                    </a:p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she is</a:t>
                      </a:r>
                    </a:p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you (formal) are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él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está</a:t>
                      </a:r>
                      <a:endParaRPr lang="en-US" sz="2800" b="1" dirty="0" smtClean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ella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está</a:t>
                      </a:r>
                      <a:endParaRPr lang="en-US" sz="2800" b="1" dirty="0" smtClean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usted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está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are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nosotros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estamos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you (familiar, plural) are – used in Spain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vosotros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estáis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they are</a:t>
                      </a:r>
                    </a:p>
                    <a:p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you (formal, plural) are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ellos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están</a:t>
                      </a:r>
                      <a:endParaRPr lang="en-US" sz="2800" b="1" dirty="0" smtClean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ustedes</a:t>
                      </a:r>
                      <a:r>
                        <a:rPr lang="en-US" sz="28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están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rgbClr val="007BF6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2954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forget our saying for how to remember when to use “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”: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4800600" cy="2862322"/>
          </a:xfrm>
          <a:prstGeom prst="rect">
            <a:avLst/>
          </a:prstGeom>
          <a:solidFill>
            <a:srgbClr val="2FC9FF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you </a:t>
            </a:r>
            <a:r>
              <a:rPr lang="en-US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feel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where you </a:t>
            </a:r>
            <a:r>
              <a:rPr lang="en-US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always use the verb </a:t>
            </a:r>
            <a:r>
              <a:rPr lang="en-US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4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n-US" sz="4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60207"/>
            <a:ext cx="2743200" cy="42278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371600" y="5715000"/>
            <a:ext cx="5257800" cy="751820"/>
            <a:chOff x="1371600" y="5715000"/>
            <a:chExt cx="5257800" cy="751820"/>
          </a:xfrm>
        </p:grpSpPr>
        <p:sp>
          <p:nvSpPr>
            <p:cNvPr id="7" name="TextBox 6"/>
            <p:cNvSpPr txBox="1"/>
            <p:nvPr/>
          </p:nvSpPr>
          <p:spPr>
            <a:xfrm>
              <a:off x="1371600" y="5943600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Alley in Taxco, Mexico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562600" y="5715000"/>
              <a:ext cx="1066800" cy="414010"/>
            </a:xfrm>
            <a:prstGeom prst="straightConnector1">
              <a:avLst/>
            </a:prstGeom>
            <a:ln w="76200">
              <a:solidFill>
                <a:srgbClr val="007B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2FC9FF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Another way to remember when to use “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is to use this mnemonic device:</a:t>
            </a:r>
          </a:p>
          <a:p>
            <a:pPr>
              <a:buNone/>
            </a:pP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B6F9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DOCTOR			</a:t>
            </a:r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</a:t>
            </a:r>
          </a:p>
          <a:p>
            <a:pPr>
              <a:buNone/>
            </a:pP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B6F9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EVE</a:t>
            </a:r>
          </a:p>
          <a:p>
            <a:pPr>
              <a:buNone/>
            </a:pP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B6F95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HELPP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80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038600" y="3124200"/>
            <a:ext cx="1905000" cy="228600"/>
          </a:xfrm>
          <a:prstGeom prst="leftArrow">
            <a:avLst/>
          </a:prstGeom>
          <a:solidFill>
            <a:srgbClr val="2FC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820719" flipV="1">
            <a:off x="3179512" y="3803703"/>
            <a:ext cx="2667000" cy="187417"/>
          </a:xfrm>
          <a:prstGeom prst="leftArrow">
            <a:avLst/>
          </a:prstGeom>
          <a:solidFill>
            <a:srgbClr val="2FC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276600" y="5334000"/>
            <a:ext cx="2514600" cy="228600"/>
          </a:xfrm>
          <a:prstGeom prst="leftArrow">
            <a:avLst/>
          </a:prstGeom>
          <a:solidFill>
            <a:srgbClr val="2FC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B6F95D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“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for:</a:t>
            </a: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ealth</a:t>
            </a:r>
          </a:p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motion</a:t>
            </a:r>
          </a:p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ocation</a:t>
            </a:r>
          </a:p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hysical condition</a:t>
            </a:r>
          </a:p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resent Progressive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90600"/>
            <a:ext cx="4455752" cy="296594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172200" y="4038600"/>
            <a:ext cx="2438400" cy="2249507"/>
            <a:chOff x="6477000" y="3810000"/>
            <a:chExt cx="2438400" cy="2249507"/>
          </a:xfrm>
        </p:grpSpPr>
        <p:sp>
          <p:nvSpPr>
            <p:cNvPr id="7" name="TextBox 6"/>
            <p:cNvSpPr txBox="1"/>
            <p:nvPr/>
          </p:nvSpPr>
          <p:spPr>
            <a:xfrm>
              <a:off x="6477000" y="5105400"/>
              <a:ext cx="2438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BF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Machu</a:t>
              </a:r>
              <a:r>
                <a:rPr lang="en-US" sz="2800" dirty="0" smtClean="0">
                  <a:solidFill>
                    <a:srgbClr val="5D9E0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800" dirty="0" smtClean="0">
                  <a:solidFill>
                    <a:srgbClr val="007BF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Picchu, Peru</a:t>
              </a:r>
              <a:endParaRPr lang="en-US" sz="2800" dirty="0">
                <a:solidFill>
                  <a:srgbClr val="007BF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 flipV="1">
              <a:off x="6591300" y="4076700"/>
              <a:ext cx="1371600" cy="838200"/>
            </a:xfrm>
            <a:prstGeom prst="straightConnector1">
              <a:avLst/>
            </a:prstGeom>
            <a:ln w="76200">
              <a:solidFill>
                <a:srgbClr val="007B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A5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A5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A5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A5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A5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A5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007BF6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676399"/>
          </a:xfrm>
          <a:ln w="38100">
            <a:solidFill>
              <a:srgbClr val="B6F95D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ealth</a:t>
            </a:r>
          </a:p>
          <a:p>
            <a:pPr lvl="1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Marcos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enfermo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hoy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lvl="1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Cómo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1"/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1175706"/>
          </a:xfrm>
          <a:prstGeom prst="rect">
            <a:avLst/>
          </a:prstGeom>
          <a:noFill/>
          <a:ln w="38100">
            <a:solidFill>
              <a:srgbClr val="2FC9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estoy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triste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229600" cy="2259080"/>
          </a:xfrm>
          <a:prstGeom prst="rect">
            <a:avLst/>
          </a:prstGeom>
          <a:noFill/>
          <a:ln w="38100">
            <a:solidFill>
              <a:srgbClr val="007BF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ocation (people and things)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Estamos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español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papeles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encima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escritorio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allAtOnce" animBg="1"/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2FC9FF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09800"/>
          </a:xfrm>
          <a:ln w="38100">
            <a:solidFill>
              <a:srgbClr val="B6F95D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hysical condition (of people or things)</a:t>
            </a:r>
          </a:p>
          <a:p>
            <a:pPr lvl="1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restaurante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cerrado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/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Estoy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cansado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8229600" cy="2259080"/>
          </a:xfrm>
          <a:prstGeom prst="rect">
            <a:avLst/>
          </a:prstGeom>
          <a:noFill/>
          <a:ln w="38100">
            <a:solidFill>
              <a:srgbClr val="007BF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resent progressive tense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estudiantes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estudiando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 padre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escuchando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música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5715000"/>
            <a:ext cx="8229600" cy="954107"/>
            <a:chOff x="457200" y="5715000"/>
            <a:chExt cx="8229600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5715000"/>
              <a:ext cx="3733800" cy="954107"/>
            </a:xfrm>
            <a:prstGeom prst="rect">
              <a:avLst/>
            </a:prstGeom>
            <a:solidFill>
              <a:srgbClr val="2FC9FF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Click </a:t>
              </a:r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  <a:hlinkClick r:id="rId2" action="ppaction://hlinksldjump"/>
                </a:rPr>
                <a:t>here</a:t>
              </a:r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to review the uses of “</a:t>
              </a:r>
              <a:r>
                <a:rPr lang="en-US" sz="28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estar</a:t>
              </a:r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”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8200" y="5715000"/>
              <a:ext cx="4038600" cy="954107"/>
            </a:xfrm>
            <a:prstGeom prst="rect">
              <a:avLst/>
            </a:prstGeom>
            <a:solidFill>
              <a:srgbClr val="B6F95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Click </a:t>
              </a:r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  <a:hlinkClick r:id="rId3" action="ppaction://hlinksldjump"/>
                </a:rPr>
                <a:t>here</a:t>
              </a:r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to practice using “</a:t>
              </a:r>
              <a:r>
                <a:rPr lang="en-US" sz="28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estar</a:t>
              </a:r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”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637</Words>
  <Application>Microsoft Office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¿Ser o Estar?</vt:lpstr>
      <vt:lpstr>Slide 2</vt:lpstr>
      <vt:lpstr>Slide 3</vt:lpstr>
      <vt:lpstr>The forms of the verb “estar”</vt:lpstr>
      <vt:lpstr>Slide 5</vt:lpstr>
      <vt:lpstr>Slide 6</vt:lpstr>
      <vt:lpstr>Slide 7</vt:lpstr>
      <vt:lpstr>Slide 8</vt:lpstr>
      <vt:lpstr>Slide 9</vt:lpstr>
      <vt:lpstr>Practica con “estar”</vt:lpstr>
      <vt:lpstr>¡Tiempo de repasar los dos verbos!</vt:lpstr>
      <vt:lpstr>Slide 12</vt:lpstr>
      <vt:lpstr>Más repaso</vt:lpstr>
      <vt:lpstr>…y más</vt:lpstr>
      <vt:lpstr>Practica con la música.</vt:lpstr>
      <vt:lpstr>Más practica con musica.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johnsonfami</dc:creator>
  <cp:lastModifiedBy>johnsonfami</cp:lastModifiedBy>
  <cp:revision>200</cp:revision>
  <dcterms:created xsi:type="dcterms:W3CDTF">2011-06-23T13:48:07Z</dcterms:created>
  <dcterms:modified xsi:type="dcterms:W3CDTF">2011-06-27T00:40:08Z</dcterms:modified>
</cp:coreProperties>
</file>