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724C0AE-3521-4A8F-956B-9E83E512C28D}" type="datetimeFigureOut">
              <a:rPr lang="en-US" smtClean="0"/>
              <a:t>10/26/2011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F2A0078-EBED-4DD2-BE53-0833F7C632CC}" type="slidenum">
              <a:rPr lang="en-US" smtClean="0"/>
              <a:t>‹#›</a:t>
            </a:fld>
            <a:endParaRPr lang="en-US"/>
          </a:p>
        </p:txBody>
      </p:sp>
    </p:spTree>
    <p:extLst>
      <p:ext uri="{BB962C8B-B14F-4D97-AF65-F5344CB8AC3E}">
        <p14:creationId xmlns:p14="http://schemas.microsoft.com/office/powerpoint/2010/main" val="5471382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6E9681-CF83-47C2-89AA-B1C9D2CE153B}" type="datetimeFigureOut">
              <a:rPr lang="en-US" smtClean="0"/>
              <a:t>10/26/2011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D55D7-D0A4-4290-8F7C-22E095CC3C1C}" type="slidenum">
              <a:rPr lang="en-US" smtClean="0"/>
              <a:t>‹#›</a:t>
            </a:fld>
            <a:endParaRPr lang="en-US"/>
          </a:p>
        </p:txBody>
      </p:sp>
    </p:spTree>
    <p:extLst>
      <p:ext uri="{BB962C8B-B14F-4D97-AF65-F5344CB8AC3E}">
        <p14:creationId xmlns:p14="http://schemas.microsoft.com/office/powerpoint/2010/main" val="324674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6E9681-CF83-47C2-89AA-B1C9D2CE153B}" type="datetimeFigureOut">
              <a:rPr lang="en-US" smtClean="0"/>
              <a:t>10/26/2011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D55D7-D0A4-4290-8F7C-22E095CC3C1C}" type="slidenum">
              <a:rPr lang="en-US" smtClean="0"/>
              <a:t>‹#›</a:t>
            </a:fld>
            <a:endParaRPr lang="en-US"/>
          </a:p>
        </p:txBody>
      </p:sp>
    </p:spTree>
    <p:extLst>
      <p:ext uri="{BB962C8B-B14F-4D97-AF65-F5344CB8AC3E}">
        <p14:creationId xmlns:p14="http://schemas.microsoft.com/office/powerpoint/2010/main" val="1217912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6E9681-CF83-47C2-89AA-B1C9D2CE153B}" type="datetimeFigureOut">
              <a:rPr lang="en-US" smtClean="0"/>
              <a:t>10/26/2011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D55D7-D0A4-4290-8F7C-22E095CC3C1C}" type="slidenum">
              <a:rPr lang="en-US" smtClean="0"/>
              <a:t>‹#›</a:t>
            </a:fld>
            <a:endParaRPr lang="en-US"/>
          </a:p>
        </p:txBody>
      </p:sp>
    </p:spTree>
    <p:extLst>
      <p:ext uri="{BB962C8B-B14F-4D97-AF65-F5344CB8AC3E}">
        <p14:creationId xmlns:p14="http://schemas.microsoft.com/office/powerpoint/2010/main" val="1522632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6E9681-CF83-47C2-89AA-B1C9D2CE153B}" type="datetimeFigureOut">
              <a:rPr lang="en-US" smtClean="0"/>
              <a:t>10/26/2011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D55D7-D0A4-4290-8F7C-22E095CC3C1C}" type="slidenum">
              <a:rPr lang="en-US" smtClean="0"/>
              <a:t>‹#›</a:t>
            </a:fld>
            <a:endParaRPr lang="en-US"/>
          </a:p>
        </p:txBody>
      </p:sp>
    </p:spTree>
    <p:extLst>
      <p:ext uri="{BB962C8B-B14F-4D97-AF65-F5344CB8AC3E}">
        <p14:creationId xmlns:p14="http://schemas.microsoft.com/office/powerpoint/2010/main" val="201210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E9681-CF83-47C2-89AA-B1C9D2CE153B}" type="datetimeFigureOut">
              <a:rPr lang="en-US" smtClean="0"/>
              <a:t>10/26/2011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D55D7-D0A4-4290-8F7C-22E095CC3C1C}" type="slidenum">
              <a:rPr lang="en-US" smtClean="0"/>
              <a:t>‹#›</a:t>
            </a:fld>
            <a:endParaRPr lang="en-US"/>
          </a:p>
        </p:txBody>
      </p:sp>
    </p:spTree>
    <p:extLst>
      <p:ext uri="{BB962C8B-B14F-4D97-AF65-F5344CB8AC3E}">
        <p14:creationId xmlns:p14="http://schemas.microsoft.com/office/powerpoint/2010/main" val="303327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6E9681-CF83-47C2-89AA-B1C9D2CE153B}" type="datetimeFigureOut">
              <a:rPr lang="en-US" smtClean="0"/>
              <a:t>10/26/2011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D55D7-D0A4-4290-8F7C-22E095CC3C1C}" type="slidenum">
              <a:rPr lang="en-US" smtClean="0"/>
              <a:t>‹#›</a:t>
            </a:fld>
            <a:endParaRPr lang="en-US"/>
          </a:p>
        </p:txBody>
      </p:sp>
    </p:spTree>
    <p:extLst>
      <p:ext uri="{BB962C8B-B14F-4D97-AF65-F5344CB8AC3E}">
        <p14:creationId xmlns:p14="http://schemas.microsoft.com/office/powerpoint/2010/main" val="295767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6E9681-CF83-47C2-89AA-B1C9D2CE153B}" type="datetimeFigureOut">
              <a:rPr lang="en-US" smtClean="0"/>
              <a:t>10/26/2011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1D55D7-D0A4-4290-8F7C-22E095CC3C1C}" type="slidenum">
              <a:rPr lang="en-US" smtClean="0"/>
              <a:t>‹#›</a:t>
            </a:fld>
            <a:endParaRPr lang="en-US"/>
          </a:p>
        </p:txBody>
      </p:sp>
    </p:spTree>
    <p:extLst>
      <p:ext uri="{BB962C8B-B14F-4D97-AF65-F5344CB8AC3E}">
        <p14:creationId xmlns:p14="http://schemas.microsoft.com/office/powerpoint/2010/main" val="3618094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6E9681-CF83-47C2-89AA-B1C9D2CE153B}" type="datetimeFigureOut">
              <a:rPr lang="en-US" smtClean="0"/>
              <a:t>10/26/2011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1D55D7-D0A4-4290-8F7C-22E095CC3C1C}" type="slidenum">
              <a:rPr lang="en-US" smtClean="0"/>
              <a:t>‹#›</a:t>
            </a:fld>
            <a:endParaRPr lang="en-US"/>
          </a:p>
        </p:txBody>
      </p:sp>
    </p:spTree>
    <p:extLst>
      <p:ext uri="{BB962C8B-B14F-4D97-AF65-F5344CB8AC3E}">
        <p14:creationId xmlns:p14="http://schemas.microsoft.com/office/powerpoint/2010/main" val="501025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E9681-CF83-47C2-89AA-B1C9D2CE153B}" type="datetimeFigureOut">
              <a:rPr lang="en-US" smtClean="0"/>
              <a:t>10/26/2011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1D55D7-D0A4-4290-8F7C-22E095CC3C1C}" type="slidenum">
              <a:rPr lang="en-US" smtClean="0"/>
              <a:t>‹#›</a:t>
            </a:fld>
            <a:endParaRPr lang="en-US"/>
          </a:p>
        </p:txBody>
      </p:sp>
    </p:spTree>
    <p:extLst>
      <p:ext uri="{BB962C8B-B14F-4D97-AF65-F5344CB8AC3E}">
        <p14:creationId xmlns:p14="http://schemas.microsoft.com/office/powerpoint/2010/main" val="1530843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E9681-CF83-47C2-89AA-B1C9D2CE153B}" type="datetimeFigureOut">
              <a:rPr lang="en-US" smtClean="0"/>
              <a:t>10/26/2011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D55D7-D0A4-4290-8F7C-22E095CC3C1C}" type="slidenum">
              <a:rPr lang="en-US" smtClean="0"/>
              <a:t>‹#›</a:t>
            </a:fld>
            <a:endParaRPr lang="en-US"/>
          </a:p>
        </p:txBody>
      </p:sp>
    </p:spTree>
    <p:extLst>
      <p:ext uri="{BB962C8B-B14F-4D97-AF65-F5344CB8AC3E}">
        <p14:creationId xmlns:p14="http://schemas.microsoft.com/office/powerpoint/2010/main" val="4056184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E9681-CF83-47C2-89AA-B1C9D2CE153B}" type="datetimeFigureOut">
              <a:rPr lang="en-US" smtClean="0"/>
              <a:t>10/26/2011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D55D7-D0A4-4290-8F7C-22E095CC3C1C}" type="slidenum">
              <a:rPr lang="en-US" smtClean="0"/>
              <a:t>‹#›</a:t>
            </a:fld>
            <a:endParaRPr lang="en-US"/>
          </a:p>
        </p:txBody>
      </p:sp>
    </p:spTree>
    <p:extLst>
      <p:ext uri="{BB962C8B-B14F-4D97-AF65-F5344CB8AC3E}">
        <p14:creationId xmlns:p14="http://schemas.microsoft.com/office/powerpoint/2010/main" val="2950907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E9681-CF83-47C2-89AA-B1C9D2CE153B}" type="datetimeFigureOut">
              <a:rPr lang="en-US" smtClean="0"/>
              <a:t>10/26/2011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1D55D7-D0A4-4290-8F7C-22E095CC3C1C}" type="slidenum">
              <a:rPr lang="en-US" smtClean="0"/>
              <a:t>‹#›</a:t>
            </a:fld>
            <a:endParaRPr lang="en-US"/>
          </a:p>
        </p:txBody>
      </p:sp>
    </p:spTree>
    <p:extLst>
      <p:ext uri="{BB962C8B-B14F-4D97-AF65-F5344CB8AC3E}">
        <p14:creationId xmlns:p14="http://schemas.microsoft.com/office/powerpoint/2010/main" val="39394780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lightspeed.centralcityps.org/safevideos/Video.aspx?id=Rr3E_-8aI0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1st-art-gallery.com/thumbnail/203782/1/La-Calavera-De-La-Catrina,-1913-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 y="990600"/>
            <a:ext cx="7658100" cy="5105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09600" y="2130425"/>
            <a:ext cx="7848600" cy="1679575"/>
          </a:xfrm>
        </p:spPr>
        <p:txBody>
          <a:bodyPr>
            <a:noAutofit/>
          </a:bodyPr>
          <a:lstStyle/>
          <a:p>
            <a:r>
              <a:rPr lang="en-US" sz="5400" b="1" cap="all" dirty="0" smtClean="0">
                <a:ln w="9000" cmpd="sng">
                  <a:solidFill>
                    <a:schemeClr val="bg1"/>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man Old Style" pitchFamily="18" charset="0"/>
              </a:rPr>
              <a:t>José Guadalupe Posada</a:t>
            </a:r>
            <a:endParaRPr lang="en-US" sz="5400" b="1" cap="all" dirty="0">
              <a:ln w="9000" cmpd="sng">
                <a:solidFill>
                  <a:schemeClr val="bg1"/>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Bookman Old Style"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87369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n>
                  <a:solidFill>
                    <a:schemeClr val="tx1"/>
                  </a:solidFill>
                </a:ln>
                <a:solidFill>
                  <a:srgbClr val="6666FF"/>
                </a:solidFill>
              </a:rPr>
              <a:t>An internet study:  José Guadalupe Posada</a:t>
            </a:r>
            <a:endParaRPr lang="en-US" dirty="0">
              <a:ln>
                <a:solidFill>
                  <a:schemeClr val="tx1"/>
                </a:solidFill>
              </a:ln>
              <a:solidFill>
                <a:srgbClr val="6666FF"/>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C00000"/>
                </a:solidFill>
              </a:rPr>
              <a:t>Step Uno:</a:t>
            </a:r>
            <a:r>
              <a:rPr lang="en-US" dirty="0" smtClean="0"/>
              <a:t>  use an online dictionary or your own knowledge to define the following ENGLISH words in ENGLISH.  Put the definitions in your own words!</a:t>
            </a:r>
          </a:p>
          <a:p>
            <a:pPr lvl="1"/>
            <a:r>
              <a:rPr lang="en-US" dirty="0" smtClean="0"/>
              <a:t>aristocrat</a:t>
            </a:r>
          </a:p>
          <a:p>
            <a:pPr lvl="1"/>
            <a:r>
              <a:rPr lang="en-US" dirty="0" smtClean="0"/>
              <a:t>dictator</a:t>
            </a:r>
          </a:p>
          <a:p>
            <a:pPr lvl="1"/>
            <a:r>
              <a:rPr lang="en-US" dirty="0" smtClean="0"/>
              <a:t>lithograph</a:t>
            </a:r>
          </a:p>
          <a:p>
            <a:pPr lvl="1"/>
            <a:r>
              <a:rPr lang="en-US" dirty="0"/>
              <a:t>l</a:t>
            </a:r>
            <a:r>
              <a:rPr lang="en-US" dirty="0" smtClean="0"/>
              <a:t>ampoon</a:t>
            </a:r>
          </a:p>
          <a:p>
            <a:pPr lvl="1"/>
            <a:r>
              <a:rPr lang="en-US" dirty="0" smtClean="0"/>
              <a:t>satire</a:t>
            </a:r>
          </a:p>
          <a:p>
            <a:pPr lvl="1"/>
            <a:endParaRPr lang="en-US" dirty="0"/>
          </a:p>
          <a:p>
            <a:endParaRPr lang="en-US" dirty="0"/>
          </a:p>
        </p:txBody>
      </p:sp>
    </p:spTree>
    <p:extLst>
      <p:ext uri="{BB962C8B-B14F-4D97-AF65-F5344CB8AC3E}">
        <p14:creationId xmlns:p14="http://schemas.microsoft.com/office/powerpoint/2010/main" val="613804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Autofit/>
          </a:bodyPr>
          <a:lstStyle/>
          <a:p>
            <a:r>
              <a:rPr lang="en-US" sz="3200" dirty="0" smtClean="0"/>
              <a:t>Posada…continued</a:t>
            </a:r>
            <a:endParaRPr lang="en-US" sz="3200" dirty="0"/>
          </a:p>
        </p:txBody>
      </p:sp>
      <p:sp>
        <p:nvSpPr>
          <p:cNvPr id="3" name="Content Placeholder 2"/>
          <p:cNvSpPr>
            <a:spLocks noGrp="1"/>
          </p:cNvSpPr>
          <p:nvPr>
            <p:ph idx="1"/>
          </p:nvPr>
        </p:nvSpPr>
        <p:spPr>
          <a:xfrm>
            <a:off x="457200" y="914401"/>
            <a:ext cx="8229600" cy="1143000"/>
          </a:xfrm>
          <a:noFill/>
        </p:spPr>
        <p:txBody>
          <a:bodyPr/>
          <a:lstStyle/>
          <a:p>
            <a:r>
              <a:rPr lang="en-US" dirty="0" smtClean="0">
                <a:solidFill>
                  <a:srgbClr val="C00000"/>
                </a:solidFill>
              </a:rPr>
              <a:t>Step Dos:  </a:t>
            </a:r>
            <a:r>
              <a:rPr lang="en-US" dirty="0" smtClean="0"/>
              <a:t>Now read the following article about Jose Guadalupe Posada:</a:t>
            </a:r>
          </a:p>
          <a:p>
            <a:endParaRPr lang="en-US" dirty="0"/>
          </a:p>
          <a:p>
            <a:endParaRPr lang="en-US" dirty="0"/>
          </a:p>
        </p:txBody>
      </p:sp>
      <p:sp>
        <p:nvSpPr>
          <p:cNvPr id="4" name="TextBox 3"/>
          <p:cNvSpPr txBox="1"/>
          <p:nvPr/>
        </p:nvSpPr>
        <p:spPr>
          <a:xfrm>
            <a:off x="457200" y="2133600"/>
            <a:ext cx="8229600" cy="4524315"/>
          </a:xfrm>
          <a:prstGeom prst="rect">
            <a:avLst/>
          </a:prstGeom>
          <a:solidFill>
            <a:schemeClr val="tx1"/>
          </a:solidFill>
          <a:ln>
            <a:solidFill>
              <a:srgbClr val="C00000"/>
            </a:solidFill>
          </a:ln>
        </p:spPr>
        <p:txBody>
          <a:bodyPr wrap="square" rtlCol="0">
            <a:spAutoFit/>
          </a:bodyPr>
          <a:lstStyle/>
          <a:p>
            <a:r>
              <a:rPr lang="en-US" b="1" dirty="0">
                <a:solidFill>
                  <a:schemeClr val="bg1"/>
                </a:solidFill>
              </a:rPr>
              <a:t>Day of the Dead art</a:t>
            </a:r>
            <a:endParaRPr lang="en-US" dirty="0">
              <a:solidFill>
                <a:schemeClr val="bg1"/>
              </a:solidFill>
            </a:endParaRPr>
          </a:p>
          <a:p>
            <a:r>
              <a:rPr lang="en-US" b="1" dirty="0">
                <a:solidFill>
                  <a:schemeClr val="bg1"/>
                </a:solidFill>
              </a:rPr>
              <a:t>José Guadalupe Posada: Father of </a:t>
            </a:r>
            <a:r>
              <a:rPr lang="en-US" b="1" i="1" dirty="0">
                <a:solidFill>
                  <a:schemeClr val="bg1"/>
                </a:solidFill>
              </a:rPr>
              <a:t>La </a:t>
            </a:r>
            <a:r>
              <a:rPr lang="en-US" b="1" i="1" dirty="0" err="1">
                <a:solidFill>
                  <a:schemeClr val="bg1"/>
                </a:solidFill>
              </a:rPr>
              <a:t>Catrina</a:t>
            </a:r>
            <a:endParaRPr lang="en-US" dirty="0">
              <a:solidFill>
                <a:schemeClr val="bg1"/>
              </a:solidFill>
            </a:endParaRPr>
          </a:p>
          <a:p>
            <a:r>
              <a:rPr lang="en-US" dirty="0">
                <a:solidFill>
                  <a:schemeClr val="bg1"/>
                </a:solidFill>
              </a:rPr>
              <a:t>by </a:t>
            </a:r>
            <a:r>
              <a:rPr lang="en-US" b="1" dirty="0">
                <a:solidFill>
                  <a:schemeClr val="bg1"/>
                </a:solidFill>
              </a:rPr>
              <a:t>Theresa Cano</a:t>
            </a:r>
            <a:r>
              <a:rPr lang="en-US" dirty="0">
                <a:solidFill>
                  <a:schemeClr val="bg1"/>
                </a:solidFill>
              </a:rPr>
              <a:t/>
            </a:r>
            <a:br>
              <a:rPr lang="en-US" dirty="0">
                <a:solidFill>
                  <a:schemeClr val="bg1"/>
                </a:solidFill>
              </a:rPr>
            </a:br>
            <a:r>
              <a:rPr lang="en-US" dirty="0">
                <a:solidFill>
                  <a:schemeClr val="bg1"/>
                </a:solidFill>
              </a:rPr>
              <a:t>azcentral.com</a:t>
            </a:r>
          </a:p>
          <a:p>
            <a:r>
              <a:rPr lang="en-US" dirty="0">
                <a:solidFill>
                  <a:schemeClr val="bg1"/>
                </a:solidFill>
              </a:rPr>
              <a:t>Since his death nearly a century ago, José Guadalupe Posada's work has steadily gained popularity with art lovers and </a:t>
            </a:r>
            <a:r>
              <a:rPr lang="en-US" dirty="0" err="1">
                <a:solidFill>
                  <a:schemeClr val="bg1"/>
                </a:solidFill>
              </a:rPr>
              <a:t>Día</a:t>
            </a:r>
            <a:r>
              <a:rPr lang="en-US" dirty="0">
                <a:solidFill>
                  <a:schemeClr val="bg1"/>
                </a:solidFill>
              </a:rPr>
              <a:t> de los </a:t>
            </a:r>
            <a:r>
              <a:rPr lang="en-US" dirty="0" err="1">
                <a:solidFill>
                  <a:schemeClr val="bg1"/>
                </a:solidFill>
              </a:rPr>
              <a:t>Muertos</a:t>
            </a:r>
            <a:r>
              <a:rPr lang="en-US" dirty="0">
                <a:solidFill>
                  <a:schemeClr val="bg1"/>
                </a:solidFill>
              </a:rPr>
              <a:t> celebrators alike. He is especially known for his </a:t>
            </a:r>
            <a:r>
              <a:rPr lang="en-US" dirty="0" err="1">
                <a:solidFill>
                  <a:schemeClr val="bg1"/>
                </a:solidFill>
              </a:rPr>
              <a:t>calaveras</a:t>
            </a:r>
            <a:r>
              <a:rPr lang="en-US" dirty="0">
                <a:solidFill>
                  <a:schemeClr val="bg1"/>
                </a:solidFill>
              </a:rPr>
              <a:t>  images of whimsical skeletons. </a:t>
            </a:r>
          </a:p>
          <a:p>
            <a:r>
              <a:rPr lang="en-US" dirty="0">
                <a:solidFill>
                  <a:schemeClr val="bg1"/>
                </a:solidFill>
              </a:rPr>
              <a:t>Posada, born in 1852 in the Mexican state of </a:t>
            </a:r>
            <a:r>
              <a:rPr lang="en-US" dirty="0" err="1">
                <a:solidFill>
                  <a:schemeClr val="bg1"/>
                </a:solidFill>
              </a:rPr>
              <a:t>Aquascalientes</a:t>
            </a:r>
            <a:r>
              <a:rPr lang="en-US" dirty="0">
                <a:solidFill>
                  <a:schemeClr val="bg1"/>
                </a:solidFill>
              </a:rPr>
              <a:t>, began his career as a teacher of lithography. In 1887, he moved to Mexico City where he worked as an illustrator for hire. </a:t>
            </a:r>
          </a:p>
          <a:p>
            <a:r>
              <a:rPr lang="en-US" dirty="0">
                <a:solidFill>
                  <a:schemeClr val="bg1"/>
                </a:solidFill>
              </a:rPr>
              <a:t> </a:t>
            </a:r>
          </a:p>
          <a:p>
            <a:r>
              <a:rPr lang="en-US" dirty="0">
                <a:solidFill>
                  <a:schemeClr val="bg1"/>
                </a:solidFill>
              </a:rPr>
              <a:t>His work reflected the times in which he lived. While a vast majority of the poverty-stricken population was illiterate, Posada's illustrations made the stories, news articles, broadsides, advertisements and the many other items his work accompanied easy to grasp. </a:t>
            </a:r>
          </a:p>
          <a:p>
            <a:endParaRPr lang="en-US" dirty="0">
              <a:solidFill>
                <a:schemeClr val="bg1"/>
              </a:solidFill>
            </a:endParaRPr>
          </a:p>
        </p:txBody>
      </p:sp>
    </p:spTree>
    <p:extLst>
      <p:ext uri="{BB962C8B-B14F-4D97-AF65-F5344CB8AC3E}">
        <p14:creationId xmlns:p14="http://schemas.microsoft.com/office/powerpoint/2010/main" val="3788649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334962"/>
          </a:xfrm>
        </p:spPr>
        <p:txBody>
          <a:bodyPr>
            <a:noAutofit/>
          </a:bodyPr>
          <a:lstStyle/>
          <a:p>
            <a:r>
              <a:rPr lang="en-US" sz="2800" b="1" dirty="0">
                <a:ln>
                  <a:solidFill>
                    <a:schemeClr val="tx1"/>
                  </a:solidFill>
                </a:ln>
                <a:solidFill>
                  <a:srgbClr val="6666FF"/>
                </a:solidFill>
              </a:rPr>
              <a:t>José Guadalupe Posada: Father of </a:t>
            </a:r>
            <a:r>
              <a:rPr lang="en-US" sz="2800" b="1" i="1" dirty="0">
                <a:ln>
                  <a:solidFill>
                    <a:schemeClr val="tx1"/>
                  </a:solidFill>
                </a:ln>
                <a:solidFill>
                  <a:srgbClr val="6666FF"/>
                </a:solidFill>
              </a:rPr>
              <a:t>La </a:t>
            </a:r>
            <a:r>
              <a:rPr lang="en-US" sz="2800" b="1" i="1" dirty="0" err="1">
                <a:ln>
                  <a:solidFill>
                    <a:schemeClr val="tx1"/>
                  </a:solidFill>
                </a:ln>
                <a:solidFill>
                  <a:srgbClr val="6666FF"/>
                </a:solidFill>
              </a:rPr>
              <a:t>Catrina</a:t>
            </a:r>
            <a:r>
              <a:rPr lang="en-US" sz="2800" dirty="0"/>
              <a:t/>
            </a:r>
            <a:br>
              <a:rPr lang="en-US" sz="2800" dirty="0"/>
            </a:br>
            <a:endParaRPr lang="en-US" sz="2800" dirty="0"/>
          </a:p>
        </p:txBody>
      </p:sp>
      <p:sp>
        <p:nvSpPr>
          <p:cNvPr id="3" name="Content Placeholder 2"/>
          <p:cNvSpPr>
            <a:spLocks noGrp="1"/>
          </p:cNvSpPr>
          <p:nvPr>
            <p:ph idx="1"/>
          </p:nvPr>
        </p:nvSpPr>
        <p:spPr>
          <a:xfrm>
            <a:off x="457200" y="838200"/>
            <a:ext cx="8229600" cy="5287963"/>
          </a:xfrm>
          <a:solidFill>
            <a:schemeClr val="tx1"/>
          </a:solidFill>
          <a:ln>
            <a:solidFill>
              <a:srgbClr val="C00000"/>
            </a:solidFill>
          </a:ln>
        </p:spPr>
        <p:txBody>
          <a:bodyPr>
            <a:normAutofit fontScale="70000" lnSpcReduction="20000"/>
          </a:bodyPr>
          <a:lstStyle/>
          <a:p>
            <a:r>
              <a:rPr lang="en-US" dirty="0">
                <a:solidFill>
                  <a:schemeClr val="bg1"/>
                </a:solidFill>
              </a:rPr>
              <a:t>Eventually settling down as the chief illustrator for Antonio </a:t>
            </a:r>
            <a:r>
              <a:rPr lang="en-US" dirty="0" err="1">
                <a:solidFill>
                  <a:schemeClr val="bg1"/>
                </a:solidFill>
              </a:rPr>
              <a:t>Vanegas</a:t>
            </a:r>
            <a:r>
              <a:rPr lang="en-US" dirty="0">
                <a:solidFill>
                  <a:schemeClr val="bg1"/>
                </a:solidFill>
              </a:rPr>
              <a:t> Arroyo in Mexico City, Posada created nearly 20,000 images during his career. </a:t>
            </a:r>
          </a:p>
          <a:p>
            <a:r>
              <a:rPr lang="en-US" dirty="0">
                <a:solidFill>
                  <a:schemeClr val="bg1"/>
                </a:solidFill>
              </a:rPr>
              <a:t>During Posada's time working for the publisher, dictator </a:t>
            </a:r>
            <a:r>
              <a:rPr lang="en-US" dirty="0" err="1">
                <a:solidFill>
                  <a:schemeClr val="bg1"/>
                </a:solidFill>
              </a:rPr>
              <a:t>Porfirio</a:t>
            </a:r>
            <a:r>
              <a:rPr lang="en-US" dirty="0">
                <a:solidFill>
                  <a:schemeClr val="bg1"/>
                </a:solidFill>
              </a:rPr>
              <a:t> </a:t>
            </a:r>
            <a:r>
              <a:rPr lang="en-US" dirty="0" err="1">
                <a:solidFill>
                  <a:schemeClr val="bg1"/>
                </a:solidFill>
              </a:rPr>
              <a:t>Díaz's</a:t>
            </a:r>
            <a:r>
              <a:rPr lang="en-US" dirty="0">
                <a:solidFill>
                  <a:schemeClr val="bg1"/>
                </a:solidFill>
              </a:rPr>
              <a:t> rule over Mexico City was not one that was celebrated by its citizens. Posada's illustrations clearly showed the general feeling of disdain for the corrupt government, helping to mold negative public opinion of </a:t>
            </a:r>
            <a:r>
              <a:rPr lang="en-US" dirty="0" err="1">
                <a:solidFill>
                  <a:schemeClr val="bg1"/>
                </a:solidFill>
              </a:rPr>
              <a:t>Díaz</a:t>
            </a:r>
            <a:r>
              <a:rPr lang="en-US" dirty="0">
                <a:solidFill>
                  <a:schemeClr val="bg1"/>
                </a:solidFill>
              </a:rPr>
              <a:t> and the company he kept. </a:t>
            </a:r>
          </a:p>
          <a:p>
            <a:r>
              <a:rPr lang="en-US" dirty="0">
                <a:solidFill>
                  <a:schemeClr val="bg1"/>
                </a:solidFill>
              </a:rPr>
              <a:t>Posada was regarded as the voice of the common man and helped to solidify art as a means to communicate the public's unhappiness and skepticism of the government. He used the practice of caricaturizing figures as skeletons to serve as a sort of satirical obituary. While he lampooned people of all classes, it was his rendering of the aristocrats, whom </a:t>
            </a:r>
            <a:r>
              <a:rPr lang="en-US" dirty="0" err="1">
                <a:solidFill>
                  <a:schemeClr val="bg1"/>
                </a:solidFill>
              </a:rPr>
              <a:t>Díaz</a:t>
            </a:r>
            <a:r>
              <a:rPr lang="en-US" dirty="0">
                <a:solidFill>
                  <a:schemeClr val="bg1"/>
                </a:solidFill>
              </a:rPr>
              <a:t> held in such high regard, that remains the most popular of Posada's vast catalog work. </a:t>
            </a:r>
          </a:p>
          <a:p>
            <a:endParaRPr lang="en-US" dirty="0">
              <a:solidFill>
                <a:schemeClr val="bg1"/>
              </a:solidFill>
            </a:endParaRPr>
          </a:p>
        </p:txBody>
      </p:sp>
    </p:spTree>
    <p:extLst>
      <p:ext uri="{BB962C8B-B14F-4D97-AF65-F5344CB8AC3E}">
        <p14:creationId xmlns:p14="http://schemas.microsoft.com/office/powerpoint/2010/main" val="3889305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87362"/>
          </a:xfrm>
        </p:spPr>
        <p:txBody>
          <a:bodyPr>
            <a:normAutofit fontScale="90000"/>
          </a:bodyPr>
          <a:lstStyle/>
          <a:p>
            <a:r>
              <a:rPr lang="en-US" sz="3100" b="1" dirty="0" smtClean="0"/>
              <a:t>José Guadalupe Posada: Father of </a:t>
            </a:r>
            <a:r>
              <a:rPr lang="en-US" sz="3100" b="1" i="1" dirty="0" smtClean="0"/>
              <a:t>La </a:t>
            </a:r>
            <a:r>
              <a:rPr lang="en-US" sz="3100" b="1" i="1" dirty="0" err="1" smtClean="0"/>
              <a:t>Catrina</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211763"/>
          </a:xfrm>
          <a:solidFill>
            <a:schemeClr val="tx1"/>
          </a:solidFill>
          <a:ln>
            <a:solidFill>
              <a:srgbClr val="C00000"/>
            </a:solidFill>
          </a:ln>
        </p:spPr>
        <p:txBody>
          <a:bodyPr>
            <a:normAutofit fontScale="70000" lnSpcReduction="20000"/>
          </a:bodyPr>
          <a:lstStyle/>
          <a:p>
            <a:r>
              <a:rPr lang="en-US" dirty="0"/>
              <a:t>"</a:t>
            </a:r>
            <a:r>
              <a:rPr lang="en-US" dirty="0">
                <a:solidFill>
                  <a:schemeClr val="bg1"/>
                </a:solidFill>
              </a:rPr>
              <a:t>La </a:t>
            </a:r>
            <a:r>
              <a:rPr lang="en-US" dirty="0" err="1">
                <a:solidFill>
                  <a:schemeClr val="bg1"/>
                </a:solidFill>
              </a:rPr>
              <a:t>Catrina</a:t>
            </a:r>
            <a:r>
              <a:rPr lang="en-US" dirty="0">
                <a:solidFill>
                  <a:schemeClr val="bg1"/>
                </a:solidFill>
              </a:rPr>
              <a:t>," is one such image. While the illustration of the high society woman is one of Posada's most highly regarded pieces, it's also arguably the most recognizable image of the </a:t>
            </a:r>
            <a:r>
              <a:rPr lang="en-US" dirty="0" err="1">
                <a:solidFill>
                  <a:schemeClr val="bg1"/>
                </a:solidFill>
              </a:rPr>
              <a:t>Día</a:t>
            </a:r>
            <a:r>
              <a:rPr lang="en-US" dirty="0">
                <a:solidFill>
                  <a:schemeClr val="bg1"/>
                </a:solidFill>
              </a:rPr>
              <a:t> de los </a:t>
            </a:r>
            <a:r>
              <a:rPr lang="en-US" dirty="0" err="1">
                <a:solidFill>
                  <a:schemeClr val="bg1"/>
                </a:solidFill>
              </a:rPr>
              <a:t>Muertos</a:t>
            </a:r>
            <a:r>
              <a:rPr lang="en-US" dirty="0">
                <a:solidFill>
                  <a:schemeClr val="bg1"/>
                </a:solidFill>
              </a:rPr>
              <a:t> celebration. </a:t>
            </a:r>
          </a:p>
          <a:p>
            <a:r>
              <a:rPr lang="en-US" dirty="0">
                <a:solidFill>
                  <a:schemeClr val="bg1"/>
                </a:solidFill>
              </a:rPr>
              <a:t>In fact, many of Posada's </a:t>
            </a:r>
            <a:r>
              <a:rPr lang="en-US" dirty="0" err="1">
                <a:solidFill>
                  <a:schemeClr val="bg1"/>
                </a:solidFill>
              </a:rPr>
              <a:t>calaveras</a:t>
            </a:r>
            <a:r>
              <a:rPr lang="en-US" dirty="0">
                <a:solidFill>
                  <a:schemeClr val="bg1"/>
                </a:solidFill>
              </a:rPr>
              <a:t> can be seen at </a:t>
            </a:r>
            <a:r>
              <a:rPr lang="en-US" dirty="0" err="1">
                <a:solidFill>
                  <a:schemeClr val="bg1"/>
                </a:solidFill>
              </a:rPr>
              <a:t>Día</a:t>
            </a:r>
            <a:r>
              <a:rPr lang="en-US" dirty="0">
                <a:solidFill>
                  <a:schemeClr val="bg1"/>
                </a:solidFill>
              </a:rPr>
              <a:t> de los </a:t>
            </a:r>
            <a:r>
              <a:rPr lang="en-US" dirty="0" err="1">
                <a:solidFill>
                  <a:schemeClr val="bg1"/>
                </a:solidFill>
              </a:rPr>
              <a:t>Muertos</a:t>
            </a:r>
            <a:r>
              <a:rPr lang="en-US" dirty="0">
                <a:solidFill>
                  <a:schemeClr val="bg1"/>
                </a:solidFill>
              </a:rPr>
              <a:t> festivals today. The </a:t>
            </a:r>
            <a:r>
              <a:rPr lang="en-US" dirty="0" err="1">
                <a:solidFill>
                  <a:schemeClr val="bg1"/>
                </a:solidFill>
              </a:rPr>
              <a:t>Caretas</a:t>
            </a:r>
            <a:r>
              <a:rPr lang="en-US" dirty="0">
                <a:solidFill>
                  <a:schemeClr val="bg1"/>
                </a:solidFill>
              </a:rPr>
              <a:t> (masks) worn at the end of the celebrations to scare the dead away from their altars are often times either reproductions of or influenced by Posada's illustrations. </a:t>
            </a:r>
          </a:p>
          <a:p>
            <a:r>
              <a:rPr lang="en-US" dirty="0">
                <a:solidFill>
                  <a:schemeClr val="bg1"/>
                </a:solidFill>
              </a:rPr>
              <a:t>The style and sentiment in Posada's work fueled an artistic movement in the years following his death in 1913. Muralists Diego Rivera and José Clemente Orozco, who became heavyweights in the Mexican art community, both named Posada as a major influence on their work. </a:t>
            </a:r>
          </a:p>
          <a:p>
            <a:r>
              <a:rPr lang="en-US" dirty="0">
                <a:solidFill>
                  <a:schemeClr val="bg1"/>
                </a:solidFill>
              </a:rPr>
              <a:t>While he was alive, Posada received what amounted to just a few cents for each of his drawings. He lived a humble life and upon his death, was buried in a common grave, though there was nothing ordinary about him.</a:t>
            </a:r>
          </a:p>
          <a:p>
            <a:endParaRPr lang="en-US" dirty="0">
              <a:solidFill>
                <a:schemeClr val="bg1"/>
              </a:solidFill>
            </a:endParaRPr>
          </a:p>
        </p:txBody>
      </p:sp>
    </p:spTree>
    <p:extLst>
      <p:ext uri="{BB962C8B-B14F-4D97-AF65-F5344CB8AC3E}">
        <p14:creationId xmlns:p14="http://schemas.microsoft.com/office/powerpoint/2010/main" val="3213497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200" dirty="0" smtClean="0">
                <a:ln>
                  <a:solidFill>
                    <a:schemeClr val="tx1"/>
                  </a:solidFill>
                </a:ln>
                <a:solidFill>
                  <a:srgbClr val="6666FF"/>
                </a:solidFill>
              </a:rPr>
              <a:t>Jose Guadalupe Posada</a:t>
            </a:r>
            <a:endParaRPr lang="en-US" sz="3200" dirty="0">
              <a:ln>
                <a:solidFill>
                  <a:schemeClr val="tx1"/>
                </a:solidFill>
              </a:ln>
              <a:solidFill>
                <a:srgbClr val="6666FF"/>
              </a:solidFill>
            </a:endParaRPr>
          </a:p>
        </p:txBody>
      </p:sp>
      <p:sp>
        <p:nvSpPr>
          <p:cNvPr id="3" name="Content Placeholder 2"/>
          <p:cNvSpPr>
            <a:spLocks noGrp="1"/>
          </p:cNvSpPr>
          <p:nvPr>
            <p:ph idx="1"/>
          </p:nvPr>
        </p:nvSpPr>
        <p:spPr>
          <a:xfrm>
            <a:off x="457200" y="1066800"/>
            <a:ext cx="8229600" cy="5059363"/>
          </a:xfrm>
        </p:spPr>
        <p:txBody>
          <a:bodyPr/>
          <a:lstStyle/>
          <a:p>
            <a:r>
              <a:rPr lang="en-US" dirty="0" smtClean="0">
                <a:solidFill>
                  <a:srgbClr val="C00000"/>
                </a:solidFill>
              </a:rPr>
              <a:t>Step </a:t>
            </a:r>
            <a:r>
              <a:rPr lang="en-US" dirty="0" err="1" smtClean="0">
                <a:solidFill>
                  <a:srgbClr val="C00000"/>
                </a:solidFill>
              </a:rPr>
              <a:t>Tres</a:t>
            </a:r>
            <a:r>
              <a:rPr lang="en-US" dirty="0" smtClean="0">
                <a:solidFill>
                  <a:srgbClr val="C00000"/>
                </a:solidFill>
              </a:rPr>
              <a:t>:  </a:t>
            </a:r>
            <a:r>
              <a:rPr lang="en-US" dirty="0" smtClean="0"/>
              <a:t>Follow the link and watch at least 2 minutes of the presentation showing work by Posada.</a:t>
            </a:r>
          </a:p>
          <a:p>
            <a:r>
              <a:rPr lang="en-US" dirty="0" smtClean="0">
                <a:solidFill>
                  <a:srgbClr val="C00000"/>
                </a:solidFill>
                <a:hlinkClick r:id="rId2"/>
              </a:rPr>
              <a:t>The Art of Jose Guadalupe Posada video</a:t>
            </a:r>
            <a:endParaRPr lang="en-US" dirty="0" smtClean="0">
              <a:solidFill>
                <a:srgbClr val="C00000"/>
              </a:solidFill>
            </a:endParaRPr>
          </a:p>
          <a:p>
            <a:endParaRPr lang="en-US" dirty="0">
              <a:solidFill>
                <a:srgbClr val="C00000"/>
              </a:solidFill>
            </a:endParaRPr>
          </a:p>
          <a:p>
            <a:r>
              <a:rPr lang="en-US" dirty="0" smtClean="0">
                <a:solidFill>
                  <a:srgbClr val="C00000"/>
                </a:solidFill>
              </a:rPr>
              <a:t>Step </a:t>
            </a:r>
            <a:r>
              <a:rPr lang="en-US" dirty="0" err="1" smtClean="0">
                <a:solidFill>
                  <a:srgbClr val="C00000"/>
                </a:solidFill>
              </a:rPr>
              <a:t>Cuatro</a:t>
            </a:r>
            <a:r>
              <a:rPr lang="en-US" dirty="0" smtClean="0">
                <a:solidFill>
                  <a:srgbClr val="C00000"/>
                </a:solidFill>
              </a:rPr>
              <a:t>:  </a:t>
            </a:r>
            <a:r>
              <a:rPr lang="en-US" dirty="0" smtClean="0"/>
              <a:t>Now look at the following pictures and complete the questions.</a:t>
            </a:r>
            <a:endParaRPr lang="en-US" dirty="0"/>
          </a:p>
        </p:txBody>
      </p:sp>
    </p:spTree>
    <p:extLst>
      <p:ext uri="{BB962C8B-B14F-4D97-AF65-F5344CB8AC3E}">
        <p14:creationId xmlns:p14="http://schemas.microsoft.com/office/powerpoint/2010/main" val="1009038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cache2.artprintimages.com/p/LRG/40/4021/XWUWF00Z/art-print/jose-guadalupe-posada-20th-century-calaver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86167"/>
            <a:ext cx="38100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ddfolkart.com/images2/skelha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4648200"/>
            <a:ext cx="2852848" cy="20193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img2.1st-art-gallery.com/_site/paintings/203501-204000/203776/size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1060" y="2590800"/>
            <a:ext cx="2388740" cy="236220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img.artknowledgenews.com/files2011feb/Jose-Guadalupe-Posada-Calavera-Don-Quixot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4262867"/>
            <a:ext cx="3644126" cy="2388304"/>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www.banderasnews.com/1004/images/joseguadalupe.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7800" y="161674"/>
            <a:ext cx="3429000" cy="257175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33400" y="2438400"/>
            <a:ext cx="533400" cy="830997"/>
          </a:xfrm>
          <a:prstGeom prst="rect">
            <a:avLst/>
          </a:prstGeom>
          <a:noFill/>
        </p:spPr>
        <p:txBody>
          <a:bodyPr wrap="square" rtlCol="0">
            <a:spAutoFit/>
          </a:bodyPr>
          <a:lstStyle/>
          <a:p>
            <a:r>
              <a:rPr lang="en-US" sz="4800" dirty="0" smtClean="0">
                <a:solidFill>
                  <a:srgbClr val="C00000"/>
                </a:solidFill>
              </a:rPr>
              <a:t>1</a:t>
            </a:r>
            <a:endParaRPr lang="en-US" sz="4800" dirty="0"/>
          </a:p>
        </p:txBody>
      </p:sp>
      <p:sp>
        <p:nvSpPr>
          <p:cNvPr id="3" name="TextBox 2"/>
          <p:cNvSpPr txBox="1"/>
          <p:nvPr/>
        </p:nvSpPr>
        <p:spPr>
          <a:xfrm>
            <a:off x="6553200" y="2438400"/>
            <a:ext cx="419100" cy="830997"/>
          </a:xfrm>
          <a:prstGeom prst="rect">
            <a:avLst/>
          </a:prstGeom>
          <a:noFill/>
        </p:spPr>
        <p:txBody>
          <a:bodyPr wrap="square" rtlCol="0">
            <a:spAutoFit/>
          </a:bodyPr>
          <a:lstStyle/>
          <a:p>
            <a:r>
              <a:rPr lang="en-US" sz="4800" dirty="0">
                <a:solidFill>
                  <a:srgbClr val="C00000"/>
                </a:solidFill>
              </a:rPr>
              <a:t>2</a:t>
            </a:r>
          </a:p>
        </p:txBody>
      </p:sp>
      <p:sp>
        <p:nvSpPr>
          <p:cNvPr id="4" name="TextBox 3"/>
          <p:cNvSpPr txBox="1"/>
          <p:nvPr/>
        </p:nvSpPr>
        <p:spPr>
          <a:xfrm>
            <a:off x="5029200" y="4272579"/>
            <a:ext cx="457200" cy="830997"/>
          </a:xfrm>
          <a:prstGeom prst="rect">
            <a:avLst/>
          </a:prstGeom>
          <a:noFill/>
        </p:spPr>
        <p:txBody>
          <a:bodyPr wrap="square" rtlCol="0">
            <a:spAutoFit/>
          </a:bodyPr>
          <a:lstStyle/>
          <a:p>
            <a:r>
              <a:rPr lang="en-US" sz="4800" dirty="0">
                <a:solidFill>
                  <a:srgbClr val="C00000"/>
                </a:solidFill>
              </a:rPr>
              <a:t>3</a:t>
            </a:r>
          </a:p>
        </p:txBody>
      </p:sp>
      <p:sp>
        <p:nvSpPr>
          <p:cNvPr id="5" name="TextBox 4"/>
          <p:cNvSpPr txBox="1"/>
          <p:nvPr/>
        </p:nvSpPr>
        <p:spPr>
          <a:xfrm>
            <a:off x="217714" y="5657850"/>
            <a:ext cx="381000" cy="830997"/>
          </a:xfrm>
          <a:prstGeom prst="rect">
            <a:avLst/>
          </a:prstGeom>
          <a:noFill/>
        </p:spPr>
        <p:txBody>
          <a:bodyPr wrap="square" rtlCol="0">
            <a:spAutoFit/>
          </a:bodyPr>
          <a:lstStyle/>
          <a:p>
            <a:r>
              <a:rPr lang="en-US" sz="4800" dirty="0">
                <a:solidFill>
                  <a:srgbClr val="C00000"/>
                </a:solidFill>
              </a:rPr>
              <a:t>4</a:t>
            </a:r>
          </a:p>
        </p:txBody>
      </p:sp>
      <p:sp>
        <p:nvSpPr>
          <p:cNvPr id="6" name="TextBox 5"/>
          <p:cNvSpPr txBox="1"/>
          <p:nvPr/>
        </p:nvSpPr>
        <p:spPr>
          <a:xfrm>
            <a:off x="8262257" y="4272579"/>
            <a:ext cx="457200" cy="830997"/>
          </a:xfrm>
          <a:prstGeom prst="rect">
            <a:avLst/>
          </a:prstGeom>
          <a:noFill/>
        </p:spPr>
        <p:txBody>
          <a:bodyPr wrap="square" rtlCol="0">
            <a:spAutoFit/>
          </a:bodyPr>
          <a:lstStyle/>
          <a:p>
            <a:r>
              <a:rPr lang="en-US" sz="4800" dirty="0">
                <a:solidFill>
                  <a:srgbClr val="C00000"/>
                </a:solidFill>
              </a:rPr>
              <a:t>5</a:t>
            </a:r>
          </a:p>
        </p:txBody>
      </p:sp>
    </p:spTree>
    <p:extLst>
      <p:ext uri="{BB962C8B-B14F-4D97-AF65-F5344CB8AC3E}">
        <p14:creationId xmlns:p14="http://schemas.microsoft.com/office/powerpoint/2010/main" val="3415483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7467600" cy="4893647"/>
          </a:xfrm>
          <a:prstGeom prst="rect">
            <a:avLst/>
          </a:prstGeom>
          <a:ln>
            <a:solidFill>
              <a:srgbClr val="C00000"/>
            </a:solidFill>
          </a:ln>
        </p:spPr>
        <p:txBody>
          <a:bodyPr wrap="square">
            <a:spAutoFit/>
          </a:bodyPr>
          <a:lstStyle/>
          <a:p>
            <a:r>
              <a:rPr lang="en-US" sz="2400" dirty="0"/>
              <a:t>1. Which one is your favorite?  Why?</a:t>
            </a:r>
          </a:p>
          <a:p>
            <a:r>
              <a:rPr lang="en-US" sz="2400" dirty="0"/>
              <a:t> </a:t>
            </a:r>
          </a:p>
          <a:p>
            <a:r>
              <a:rPr lang="en-US" sz="2400" dirty="0"/>
              <a:t>2.  Now choose another of the drawings and tell its story in a few sentences.  Who is pictured?  What are they doing?  What kind of life do they live?</a:t>
            </a:r>
          </a:p>
          <a:p>
            <a:r>
              <a:rPr lang="en-US" sz="2400" dirty="0"/>
              <a:t> </a:t>
            </a:r>
          </a:p>
          <a:p>
            <a:pPr marL="457200" indent="-457200">
              <a:buAutoNum type="arabicPeriod" startAt="3"/>
            </a:pPr>
            <a:r>
              <a:rPr lang="en-US" sz="2400" dirty="0" smtClean="0"/>
              <a:t>From what you read in the article and what you have seen in his work, what </a:t>
            </a:r>
            <a:r>
              <a:rPr lang="en-US" sz="2400" dirty="0"/>
              <a:t>point to you think </a:t>
            </a:r>
            <a:r>
              <a:rPr lang="en-US" sz="2400" dirty="0" smtClean="0"/>
              <a:t>Posada was </a:t>
            </a:r>
            <a:r>
              <a:rPr lang="en-US" sz="2400" dirty="0"/>
              <a:t>trying to get across with his work?  (What was his motive for drawing what he did</a:t>
            </a:r>
            <a:r>
              <a:rPr lang="en-US" sz="2400" dirty="0" smtClean="0"/>
              <a:t>?)</a:t>
            </a:r>
          </a:p>
          <a:p>
            <a:endParaRPr lang="en-US" sz="2400" dirty="0" smtClean="0"/>
          </a:p>
          <a:p>
            <a:r>
              <a:rPr lang="en-US" sz="2400" dirty="0" smtClean="0"/>
              <a:t>4. Who are some modern day individuals or groups that would make interesting </a:t>
            </a:r>
            <a:r>
              <a:rPr lang="en-US" sz="2400" dirty="0" err="1" smtClean="0"/>
              <a:t>calaveras</a:t>
            </a:r>
            <a:r>
              <a:rPr lang="en-US" sz="2400" dirty="0" smtClean="0"/>
              <a:t>?</a:t>
            </a:r>
            <a:endParaRPr lang="en-US" sz="2400" dirty="0"/>
          </a:p>
        </p:txBody>
      </p:sp>
    </p:spTree>
    <p:extLst>
      <p:ext uri="{BB962C8B-B14F-4D97-AF65-F5344CB8AC3E}">
        <p14:creationId xmlns:p14="http://schemas.microsoft.com/office/powerpoint/2010/main" val="2668108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371600"/>
            <a:ext cx="6400800" cy="2862322"/>
          </a:xfrm>
          <a:prstGeom prst="rect">
            <a:avLst/>
          </a:prstGeom>
          <a:noFill/>
        </p:spPr>
        <p:txBody>
          <a:bodyPr wrap="square" rtlCol="0">
            <a:spAutoFit/>
          </a:bodyPr>
          <a:lstStyle/>
          <a:p>
            <a:r>
              <a:rPr lang="en-US" sz="3600" dirty="0" smtClean="0"/>
              <a:t>Be prepared to share the answers you wrote down with your classmates!</a:t>
            </a:r>
          </a:p>
          <a:p>
            <a:endParaRPr lang="en-US" sz="3600" dirty="0"/>
          </a:p>
          <a:p>
            <a:r>
              <a:rPr lang="en-US" sz="3600" dirty="0"/>
              <a:t>¡</a:t>
            </a:r>
            <a:r>
              <a:rPr lang="en-US" sz="3600" dirty="0" smtClean="0"/>
              <a:t>Adios!</a:t>
            </a:r>
            <a:endParaRPr lang="en-US" sz="3600" dirty="0"/>
          </a:p>
        </p:txBody>
      </p:sp>
      <p:pic>
        <p:nvPicPr>
          <p:cNvPr id="3074" name="Picture 2" descr="http://www.artmyway.net/images/8%20Calaveras%20Rezand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2719754"/>
            <a:ext cx="3086100" cy="3719146"/>
          </a:xfrm>
          <a:prstGeom prst="rect">
            <a:avLst/>
          </a:prstGeom>
          <a:noFill/>
          <a:ln>
            <a:solidFill>
              <a:srgbClr val="C0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249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507</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José Guadalupe Posada</vt:lpstr>
      <vt:lpstr>An internet study:  José Guadalupe Posada</vt:lpstr>
      <vt:lpstr>Posada…continued</vt:lpstr>
      <vt:lpstr>José Guadalupe Posada: Father of La Catrina </vt:lpstr>
      <vt:lpstr>José Guadalupe Posada: Father of La Catrina </vt:lpstr>
      <vt:lpstr>Jose Guadalupe Posada</vt:lpstr>
      <vt:lpstr>PowerPoint Presentation</vt:lpstr>
      <vt:lpstr>PowerPoint Presentation</vt:lpstr>
      <vt:lpstr>PowerPoint Presentation</vt:lpstr>
    </vt:vector>
  </TitlesOfParts>
  <Company>Central City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José Guadalupe Posada</dc:title>
  <dc:creator>Johnson, Beth</dc:creator>
  <cp:lastModifiedBy>Johnson, Beth</cp:lastModifiedBy>
  <cp:revision>30</cp:revision>
  <cp:lastPrinted>2011-10-26T16:31:33Z</cp:lastPrinted>
  <dcterms:created xsi:type="dcterms:W3CDTF">2011-10-26T14:28:13Z</dcterms:created>
  <dcterms:modified xsi:type="dcterms:W3CDTF">2011-10-26T16:33:43Z</dcterms:modified>
</cp:coreProperties>
</file>